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46" r:id="rId4"/>
  </p:sldMasterIdLst>
  <p:sldIdLst>
    <p:sldId id="257" r:id="rId5"/>
    <p:sldId id="259" r:id="rId6"/>
    <p:sldId id="260" r:id="rId7"/>
    <p:sldId id="262" r:id="rId8"/>
    <p:sldId id="263" r:id="rId9"/>
    <p:sldId id="264" r:id="rId10"/>
    <p:sldId id="272" r:id="rId11"/>
    <p:sldId id="265" r:id="rId12"/>
    <p:sldId id="273" r:id="rId13"/>
    <p:sldId id="266" r:id="rId14"/>
    <p:sldId id="274" r:id="rId15"/>
    <p:sldId id="275" r:id="rId16"/>
    <p:sldId id="268" r:id="rId17"/>
    <p:sldId id="276" r:id="rId18"/>
    <p:sldId id="277" r:id="rId19"/>
    <p:sldId id="261" r:id="rId20"/>
    <p:sldId id="270"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19" autoAdjust="0"/>
  </p:normalViewPr>
  <p:slideViewPr>
    <p:cSldViewPr snapToGrid="0">
      <p:cViewPr varScale="1">
        <p:scale>
          <a:sx n="110" d="100"/>
          <a:sy n="110" d="100"/>
        </p:scale>
        <p:origin x="57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9/23/2020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9/23/2020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9/23/2020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9/23/2020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9/23/2020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9/23/2020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9/23/2020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9/23/2020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9/23/2020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9/23/2020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9/23/2020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9/23/2020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mailto:jody.mcelravy@cdrc.org" TargetMode="External"/><Relationship Id="rId2" Type="http://schemas.openxmlformats.org/officeDocument/2006/relationships/hyperlink" Target="http://www.zoom.us/signup"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r>
              <a:rPr lang="en-US" sz="8000" dirty="0"/>
              <a:t>Zoom Training Session</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a:bodyPr>
          <a:lstStyle/>
          <a:p>
            <a:r>
              <a:rPr lang="en-US" sz="2400" dirty="0">
                <a:solidFill>
                  <a:schemeClr val="tx1">
                    <a:lumMod val="85000"/>
                    <a:lumOff val="15000"/>
                  </a:schemeClr>
                </a:solidFill>
              </a:rPr>
              <a:t>September 2020</a:t>
            </a:r>
          </a:p>
        </p:txBody>
      </p:sp>
      <p:pic>
        <p:nvPicPr>
          <p:cNvPr id="5" name="Picture 4" descr="stairs, hand rail, and abstract object along the wall">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6">
            <a:extLst>
              <a:ext uri="{FF2B5EF4-FFF2-40B4-BE49-F238E27FC236}">
                <a16:creationId xmlns:a16="http://schemas.microsoft.com/office/drawing/2014/main" id="{E309EAF8-56FC-4DD3-8E48-29C247606318}"/>
              </a:ext>
            </a:extLst>
          </p:cNvPr>
          <p:cNvSpPr txBox="1"/>
          <p:nvPr/>
        </p:nvSpPr>
        <p:spPr>
          <a:xfrm>
            <a:off x="492369" y="605896"/>
            <a:ext cx="3642309" cy="564620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spc="-50" dirty="0">
                <a:solidFill>
                  <a:srgbClr val="FFFFFF"/>
                </a:solidFill>
                <a:latin typeface="+mj-lt"/>
                <a:ea typeface="+mj-ea"/>
                <a:cs typeface="+mj-cs"/>
              </a:rPr>
              <a:t>Screen Controls</a:t>
            </a:r>
          </a:p>
        </p:txBody>
      </p:sp>
      <p:sp>
        <p:nvSpPr>
          <p:cNvPr id="8" name="TextBox 7">
            <a:extLst>
              <a:ext uri="{FF2B5EF4-FFF2-40B4-BE49-F238E27FC236}">
                <a16:creationId xmlns:a16="http://schemas.microsoft.com/office/drawing/2014/main" id="{95FEA052-57EE-4475-BC70-63B5169AC170}"/>
              </a:ext>
            </a:extLst>
          </p:cNvPr>
          <p:cNvSpPr txBox="1"/>
          <p:nvPr/>
        </p:nvSpPr>
        <p:spPr>
          <a:xfrm>
            <a:off x="5236771" y="145370"/>
            <a:ext cx="5923721" cy="2669147"/>
          </a:xfrm>
          <a:prstGeom prst="rect">
            <a:avLst/>
          </a:prstGeom>
        </p:spPr>
        <p:txBody>
          <a:bodyPr vert="horz" lIns="0" tIns="45720" rIns="0" bIns="45720" rtlCol="0" anchor="ctr">
            <a:normAutofit fontScale="92500" lnSpcReduction="10000"/>
          </a:bodyPr>
          <a:lstStyle/>
          <a:p>
            <a:pPr marL="285750" indent="-285750">
              <a:buFont typeface="Arial" panose="020B0604020202020204" pitchFamily="34" charset="0"/>
              <a:buChar char="•"/>
            </a:pPr>
            <a:r>
              <a:rPr lang="en-US" dirty="0"/>
              <a:t>All the settings and functions of the zoom meeting are controlled with buttons in the zoom meeting window.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top-right side of the window has two buttons:</a:t>
            </a:r>
          </a:p>
          <a:p>
            <a:pPr marL="742950" lvl="1" indent="-285750">
              <a:buFont typeface="Courier New" panose="02070309020205020404" pitchFamily="49" charset="0"/>
              <a:buChar char="o"/>
            </a:pPr>
            <a:r>
              <a:rPr lang="en-US" dirty="0"/>
              <a:t>The View option selector allows user to choose between “Gallery View” and “Speaker View.”  These are two ways of viewing the participants within the meeting. </a:t>
            </a:r>
          </a:p>
          <a:p>
            <a:pPr lvl="1"/>
            <a:endParaRPr lang="en-US" dirty="0"/>
          </a:p>
          <a:p>
            <a:pPr marL="742950" lvl="1" indent="-285750">
              <a:buFont typeface="Courier New" panose="02070309020205020404" pitchFamily="49" charset="0"/>
              <a:buChar char="o"/>
            </a:pPr>
            <a:r>
              <a:rPr lang="en-US" dirty="0"/>
              <a:t>The full screen on/off button is in the top-right corner of the zoom meeting screen.</a:t>
            </a:r>
          </a:p>
          <a:p>
            <a:pPr marL="285750" indent="-285750">
              <a:lnSpc>
                <a:spcPct val="90000"/>
              </a:lnSpc>
              <a:spcAft>
                <a:spcPts val="600"/>
              </a:spcAft>
              <a:buFont typeface="Calibri" panose="020F0502020204030204" pitchFamily="34" charset="0"/>
              <a:buChar char="•"/>
            </a:pPr>
            <a:endParaRPr lang="en-US" sz="1900" dirty="0">
              <a:solidFill>
                <a:schemeClr val="tx1">
                  <a:lumMod val="75000"/>
                  <a:lumOff val="25000"/>
                </a:schemeClr>
              </a:solidFill>
            </a:endParaRPr>
          </a:p>
        </p:txBody>
      </p:sp>
      <p:pic>
        <p:nvPicPr>
          <p:cNvPr id="4" name="Picture 3">
            <a:extLst>
              <a:ext uri="{FF2B5EF4-FFF2-40B4-BE49-F238E27FC236}">
                <a16:creationId xmlns:a16="http://schemas.microsoft.com/office/drawing/2014/main" id="{DAE6CC2A-FF64-47D2-BDDF-FBBE5544D797}"/>
              </a:ext>
            </a:extLst>
          </p:cNvPr>
          <p:cNvPicPr>
            <a:picLocks noChangeAspect="1"/>
          </p:cNvPicPr>
          <p:nvPr/>
        </p:nvPicPr>
        <p:blipFill>
          <a:blip r:embed="rId2"/>
          <a:stretch>
            <a:fillRect/>
          </a:stretch>
        </p:blipFill>
        <p:spPr>
          <a:xfrm>
            <a:off x="5522931" y="2658201"/>
            <a:ext cx="4800600" cy="1447800"/>
          </a:xfrm>
          <a:prstGeom prst="rect">
            <a:avLst/>
          </a:prstGeom>
        </p:spPr>
      </p:pic>
    </p:spTree>
    <p:extLst>
      <p:ext uri="{BB962C8B-B14F-4D97-AF65-F5344CB8AC3E}">
        <p14:creationId xmlns:p14="http://schemas.microsoft.com/office/powerpoint/2010/main" val="1320603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6">
            <a:extLst>
              <a:ext uri="{FF2B5EF4-FFF2-40B4-BE49-F238E27FC236}">
                <a16:creationId xmlns:a16="http://schemas.microsoft.com/office/drawing/2014/main" id="{E309EAF8-56FC-4DD3-8E48-29C247606318}"/>
              </a:ext>
            </a:extLst>
          </p:cNvPr>
          <p:cNvSpPr txBox="1"/>
          <p:nvPr/>
        </p:nvSpPr>
        <p:spPr>
          <a:xfrm>
            <a:off x="492369" y="605896"/>
            <a:ext cx="3642309" cy="564620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spc="-50" dirty="0">
                <a:solidFill>
                  <a:srgbClr val="FFFFFF"/>
                </a:solidFill>
                <a:latin typeface="+mj-lt"/>
                <a:ea typeface="+mj-ea"/>
                <a:cs typeface="+mj-cs"/>
              </a:rPr>
              <a:t>Screen Controls</a:t>
            </a:r>
          </a:p>
        </p:txBody>
      </p:sp>
      <p:sp>
        <p:nvSpPr>
          <p:cNvPr id="8" name="TextBox 7">
            <a:extLst>
              <a:ext uri="{FF2B5EF4-FFF2-40B4-BE49-F238E27FC236}">
                <a16:creationId xmlns:a16="http://schemas.microsoft.com/office/drawing/2014/main" id="{95FEA052-57EE-4475-BC70-63B5169AC170}"/>
              </a:ext>
            </a:extLst>
          </p:cNvPr>
          <p:cNvSpPr txBox="1"/>
          <p:nvPr/>
        </p:nvSpPr>
        <p:spPr>
          <a:xfrm>
            <a:off x="5140962" y="85457"/>
            <a:ext cx="5923721" cy="6031445"/>
          </a:xfrm>
          <a:prstGeom prst="rect">
            <a:avLst/>
          </a:prstGeom>
        </p:spPr>
        <p:txBody>
          <a:bodyPr vert="horz" lIns="0" tIns="45720" rIns="0" bIns="45720" rtlCol="0" anchor="ctr">
            <a:normAutofit fontScale="77500" lnSpcReduction="20000"/>
          </a:bodyPr>
          <a:lstStyle/>
          <a:p>
            <a:pPr marL="285750" indent="-285750">
              <a:buFont typeface="Arial" panose="020B0604020202020204" pitchFamily="34" charset="0"/>
              <a:buChar char="•"/>
            </a:pPr>
            <a:r>
              <a:rPr lang="en-US" dirty="0"/>
              <a:t>Zoom meeting controls are on the bottom of the meeting screen.  The buttons that end users see depend on whether they are a host/co-host or participant.  Below descriptions correspond to the image below.</a:t>
            </a:r>
          </a:p>
          <a:p>
            <a:pPr marL="28575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b="1" dirty="0"/>
              <a:t>Mute/Unmute. </a:t>
            </a:r>
            <a:r>
              <a:rPr lang="en-US" dirty="0"/>
              <a:t> Clicking this button will turn microphone on and off.</a:t>
            </a:r>
          </a:p>
          <a:p>
            <a:pPr marL="742950" lvl="1" indent="-285750">
              <a:buFont typeface="Courier New" panose="02070309020205020404" pitchFamily="49" charset="0"/>
              <a:buChar char="o"/>
            </a:pPr>
            <a:r>
              <a:rPr lang="en-US" dirty="0"/>
              <a:t>The dropdown arrow (^) allows user to select a microphone and speaker on the device they are using.  </a:t>
            </a:r>
          </a:p>
          <a:p>
            <a:pPr marL="742950" lvl="1" indent="-285750">
              <a:buFont typeface="Courier New" panose="02070309020205020404" pitchFamily="49" charset="0"/>
              <a:buChar char="o"/>
            </a:pPr>
            <a:r>
              <a:rPr lang="en-US" dirty="0"/>
              <a:t>User can also test speaker/microphone and access to audio settings.</a:t>
            </a:r>
          </a:p>
          <a:p>
            <a:pPr marL="742950" lvl="1" indent="-285750">
              <a:buFont typeface="Courier New" panose="02070309020205020404" pitchFamily="49" charset="0"/>
              <a:buChar char="o"/>
            </a:pPr>
            <a:endParaRPr lang="en-US" dirty="0"/>
          </a:p>
          <a:p>
            <a:pPr marL="285750" lvl="0" indent="-285750">
              <a:buFont typeface="Arial" panose="020B0604020202020204" pitchFamily="34" charset="0"/>
              <a:buChar char="•"/>
            </a:pPr>
            <a:r>
              <a:rPr lang="en-US" b="1" dirty="0"/>
              <a:t>Stop/Start Video.</a:t>
            </a:r>
            <a:r>
              <a:rPr lang="en-US" dirty="0"/>
              <a:t>  Clicking this button will turn camera on and off.</a:t>
            </a:r>
          </a:p>
          <a:p>
            <a:pPr marL="742950" lvl="1" indent="-285750">
              <a:buFont typeface="Courier New" panose="02070309020205020404" pitchFamily="49" charset="0"/>
              <a:buChar char="o"/>
            </a:pPr>
            <a:r>
              <a:rPr lang="en-US" dirty="0"/>
              <a:t>Participants with video off will appear blacked out, with name listed only.</a:t>
            </a:r>
          </a:p>
          <a:p>
            <a:pPr marL="742950" lvl="1" indent="-285750">
              <a:buFont typeface="Courier New" panose="02070309020205020404" pitchFamily="49" charset="0"/>
              <a:buChar char="o"/>
            </a:pPr>
            <a:r>
              <a:rPr lang="en-US" dirty="0"/>
              <a:t>The dropdown arrow (^) allows user to select the camera that will be used for the meeting, open options to select a virtual background, and access video settings.</a:t>
            </a:r>
          </a:p>
          <a:p>
            <a:pPr marL="742950" lvl="1" indent="-285750">
              <a:buFont typeface="Courier New" panose="02070309020205020404" pitchFamily="49" charset="0"/>
              <a:buChar char="o"/>
            </a:pPr>
            <a:endParaRPr lang="en-US" dirty="0"/>
          </a:p>
          <a:p>
            <a:pPr marL="285750" lvl="0" indent="-285750">
              <a:buFont typeface="Arial" panose="020B0604020202020204" pitchFamily="34" charset="0"/>
              <a:buChar char="•"/>
            </a:pPr>
            <a:r>
              <a:rPr lang="en-US" b="1" dirty="0"/>
              <a:t>Security.  </a:t>
            </a:r>
            <a:r>
              <a:rPr lang="en-US" dirty="0"/>
              <a:t>Clicking this button will allow the host to lock the meeting, control the waiting room, control participant’s ability to share screens, chat, rename themselves, and unmute themselves.  It also allows the host to remove participant from meeting.</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b="1" dirty="0"/>
              <a:t>Participants.  </a:t>
            </a:r>
            <a:r>
              <a:rPr lang="en-US" dirty="0"/>
              <a:t>Clicking this button will display a panel of participants on the right side of the window.  From this area the host/co-host can control participants audio and video as well as rename them if necessary.</a:t>
            </a:r>
          </a:p>
          <a:p>
            <a:pPr marL="742950" lvl="1" indent="-285750">
              <a:buFont typeface="Courier New" panose="02070309020205020404" pitchFamily="49" charset="0"/>
              <a:buChar char="o"/>
            </a:pPr>
            <a:r>
              <a:rPr lang="en-US" dirty="0"/>
              <a:t>The small number next to this button shows the number of meeting participants </a:t>
            </a:r>
          </a:p>
          <a:p>
            <a:pPr marL="742950" lvl="1" indent="-285750">
              <a:buFont typeface="Courier New" panose="02070309020205020404" pitchFamily="49" charset="0"/>
              <a:buChar char="o"/>
            </a:pPr>
            <a:endParaRPr lang="en-US" dirty="0"/>
          </a:p>
          <a:p>
            <a:pPr marL="285750" indent="-285750">
              <a:buFont typeface="Arial" panose="020B0604020202020204" pitchFamily="34" charset="0"/>
              <a:buChar char="•"/>
            </a:pPr>
            <a:r>
              <a:rPr lang="en-US" b="1" dirty="0"/>
              <a:t>Chat.  </a:t>
            </a:r>
            <a:r>
              <a:rPr lang="en-US" dirty="0"/>
              <a:t>Clicking this button will open a chat window on the right side of the meeting screen.  In this window, user can send a message to a participant privately, or to all the participants in the meeting.  </a:t>
            </a:r>
            <a:endParaRPr lang="en-US" sz="1900" dirty="0">
              <a:solidFill>
                <a:schemeClr val="tx1">
                  <a:lumMod val="75000"/>
                  <a:lumOff val="25000"/>
                </a:schemeClr>
              </a:solidFill>
            </a:endParaRPr>
          </a:p>
        </p:txBody>
      </p:sp>
      <p:pic>
        <p:nvPicPr>
          <p:cNvPr id="3" name="Picture 2">
            <a:extLst>
              <a:ext uri="{FF2B5EF4-FFF2-40B4-BE49-F238E27FC236}">
                <a16:creationId xmlns:a16="http://schemas.microsoft.com/office/drawing/2014/main" id="{1A7D239F-6D51-4510-BF2C-BFFE56E44490}"/>
              </a:ext>
            </a:extLst>
          </p:cNvPr>
          <p:cNvPicPr>
            <a:picLocks noChangeAspect="1"/>
          </p:cNvPicPr>
          <p:nvPr/>
        </p:nvPicPr>
        <p:blipFill>
          <a:blip r:embed="rId2"/>
          <a:stretch>
            <a:fillRect/>
          </a:stretch>
        </p:blipFill>
        <p:spPr>
          <a:xfrm>
            <a:off x="4702556" y="6078802"/>
            <a:ext cx="7456034" cy="495300"/>
          </a:xfrm>
          <a:prstGeom prst="rect">
            <a:avLst/>
          </a:prstGeom>
        </p:spPr>
      </p:pic>
    </p:spTree>
    <p:extLst>
      <p:ext uri="{BB962C8B-B14F-4D97-AF65-F5344CB8AC3E}">
        <p14:creationId xmlns:p14="http://schemas.microsoft.com/office/powerpoint/2010/main" val="3660576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6">
            <a:extLst>
              <a:ext uri="{FF2B5EF4-FFF2-40B4-BE49-F238E27FC236}">
                <a16:creationId xmlns:a16="http://schemas.microsoft.com/office/drawing/2014/main" id="{E309EAF8-56FC-4DD3-8E48-29C247606318}"/>
              </a:ext>
            </a:extLst>
          </p:cNvPr>
          <p:cNvSpPr txBox="1"/>
          <p:nvPr/>
        </p:nvSpPr>
        <p:spPr>
          <a:xfrm>
            <a:off x="492369" y="605896"/>
            <a:ext cx="3642309" cy="564620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spc="-50" dirty="0">
                <a:solidFill>
                  <a:srgbClr val="FFFFFF"/>
                </a:solidFill>
                <a:latin typeface="+mj-lt"/>
                <a:ea typeface="+mj-ea"/>
                <a:cs typeface="+mj-cs"/>
              </a:rPr>
              <a:t>Screen Controls</a:t>
            </a:r>
          </a:p>
        </p:txBody>
      </p:sp>
      <p:sp>
        <p:nvSpPr>
          <p:cNvPr id="8" name="TextBox 7">
            <a:extLst>
              <a:ext uri="{FF2B5EF4-FFF2-40B4-BE49-F238E27FC236}">
                <a16:creationId xmlns:a16="http://schemas.microsoft.com/office/drawing/2014/main" id="{95FEA052-57EE-4475-BC70-63B5169AC170}"/>
              </a:ext>
            </a:extLst>
          </p:cNvPr>
          <p:cNvSpPr txBox="1"/>
          <p:nvPr/>
        </p:nvSpPr>
        <p:spPr>
          <a:xfrm>
            <a:off x="5236771" y="145370"/>
            <a:ext cx="5923721" cy="6255429"/>
          </a:xfrm>
          <a:prstGeom prst="rect">
            <a:avLst/>
          </a:prstGeom>
        </p:spPr>
        <p:txBody>
          <a:bodyPr vert="horz" lIns="0" tIns="45720" rIns="0" bIns="45720" rtlCol="0" anchor="ctr">
            <a:normAutofit fontScale="85000" lnSpcReduction="20000"/>
          </a:bodyPr>
          <a:lstStyle/>
          <a:p>
            <a:pPr marL="285750" lvl="0" indent="-285750">
              <a:buFont typeface="Arial" panose="020B0604020202020204" pitchFamily="34" charset="0"/>
              <a:buChar char="•"/>
            </a:pPr>
            <a:r>
              <a:rPr lang="en-US" b="1" dirty="0"/>
              <a:t>Share Screen.  </a:t>
            </a:r>
            <a:r>
              <a:rPr lang="en-US" dirty="0"/>
              <a:t>Clicking this button allows a participant to display a document, webpage, white board, or other input from a device with the meeting.  </a:t>
            </a:r>
          </a:p>
          <a:p>
            <a:pPr marL="742950" lvl="1" indent="-285750">
              <a:buFont typeface="Courier New" panose="02070309020205020404" pitchFamily="49" charset="0"/>
              <a:buChar char="o"/>
            </a:pPr>
            <a:r>
              <a:rPr lang="en-US" dirty="0"/>
              <a:t>The meeting host/co-host can </a:t>
            </a:r>
            <a:r>
              <a:rPr lang="en-US" dirty="0" err="1"/>
              <a:t>can</a:t>
            </a:r>
            <a:r>
              <a:rPr lang="en-US" dirty="0"/>
              <a:t> allow all participants to share their screen, or restrict screen sharing.  </a:t>
            </a:r>
          </a:p>
          <a:p>
            <a:pPr marL="742950" lvl="1" indent="-285750">
              <a:buFont typeface="Courier New" panose="02070309020205020404" pitchFamily="49" charset="0"/>
              <a:buChar char="o"/>
            </a:pPr>
            <a:r>
              <a:rPr lang="en-US" dirty="0"/>
              <a:t>This feature is very useful when making changes to a parenting plan or mediated settlement agreement for the Justice Court.  All participants can view the document and live edits. </a:t>
            </a:r>
          </a:p>
          <a:p>
            <a:pPr marL="742950" lvl="1" indent="-285750">
              <a:buFont typeface="Courier New" panose="02070309020205020404" pitchFamily="49" charset="0"/>
              <a:buChar char="o"/>
            </a:pPr>
            <a:r>
              <a:rPr lang="en-US" dirty="0"/>
              <a:t>User will be able to choose what window/application they will share. </a:t>
            </a:r>
          </a:p>
          <a:p>
            <a:pPr marL="742950" lvl="1" indent="-285750">
              <a:buFont typeface="Courier New" panose="02070309020205020404" pitchFamily="49" charset="0"/>
              <a:buChar char="o"/>
            </a:pPr>
            <a:endParaRPr lang="en-US" dirty="0"/>
          </a:p>
          <a:p>
            <a:pPr marL="285750" indent="-285750">
              <a:buFont typeface="Arial" panose="020B0604020202020204" pitchFamily="34" charset="0"/>
              <a:buChar char="•"/>
            </a:pPr>
            <a:r>
              <a:rPr lang="en-US" b="1" dirty="0"/>
              <a:t>Record.  </a:t>
            </a:r>
            <a:r>
              <a:rPr lang="en-US" dirty="0"/>
              <a:t>The meeting can be recorded here if necessary.</a:t>
            </a:r>
          </a:p>
          <a:p>
            <a:pPr marL="28575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b="1" dirty="0"/>
              <a:t>Breakout Rooms. </a:t>
            </a:r>
            <a:r>
              <a:rPr lang="en-US" dirty="0"/>
              <a:t>Clicking this button allows the host to split the meeting into two or more smaller, private meetings within the meeting.  </a:t>
            </a:r>
          </a:p>
          <a:p>
            <a:pPr marL="742950" lvl="1" indent="-285750">
              <a:buFont typeface="Courier New" panose="02070309020205020404" pitchFamily="49" charset="0"/>
              <a:buChar char="o"/>
            </a:pPr>
            <a:r>
              <a:rPr lang="en-US" dirty="0"/>
              <a:t>This is a useful feature when parties to the mediation want to caucus with the mediators and/or their attorneys.  </a:t>
            </a:r>
          </a:p>
          <a:p>
            <a:pPr marL="742950" lvl="1" indent="-285750">
              <a:buFont typeface="Courier New" panose="02070309020205020404" pitchFamily="49" charset="0"/>
              <a:buChar char="o"/>
            </a:pPr>
            <a:r>
              <a:rPr lang="en-US" dirty="0"/>
              <a:t>This feature will be described further later in the presentation.</a:t>
            </a:r>
          </a:p>
          <a:p>
            <a:pPr marL="742950" lvl="1" indent="-285750">
              <a:buFont typeface="Arial" panose="020B0604020202020204" pitchFamily="34" charset="0"/>
              <a:buChar char="•"/>
            </a:pPr>
            <a:endParaRPr lang="en-US" dirty="0"/>
          </a:p>
          <a:p>
            <a:pPr marL="285750" lvl="0" indent="-285750">
              <a:buFont typeface="Arial" panose="020B0604020202020204" pitchFamily="34" charset="0"/>
              <a:buChar char="•"/>
            </a:pPr>
            <a:r>
              <a:rPr lang="en-US" b="1" dirty="0"/>
              <a:t>Reactions.  </a:t>
            </a:r>
            <a:r>
              <a:rPr lang="en-US" dirty="0"/>
              <a:t>This button is used to send emojis to participants in the meeting. </a:t>
            </a:r>
          </a:p>
          <a:p>
            <a:pPr marL="285750" lvl="0" indent="-285750">
              <a:buFont typeface="Arial" panose="020B0604020202020204" pitchFamily="34" charset="0"/>
              <a:buChar char="•"/>
            </a:pPr>
            <a:endParaRPr lang="en-US" dirty="0"/>
          </a:p>
          <a:p>
            <a:pPr marL="342900" marR="0" lvl="0" indent="-342900">
              <a:lnSpc>
                <a:spcPct val="107000"/>
              </a:lnSpc>
              <a:spcBef>
                <a:spcPts val="0"/>
              </a:spcBef>
              <a:spcAft>
                <a:spcPts val="0"/>
              </a:spcAft>
              <a:buFont typeface="Symbol" panose="05050102010706020507" pitchFamily="18" charset="2"/>
              <a:buChar char=""/>
            </a:pPr>
            <a:r>
              <a:rPr lang="en-US" b="1" dirty="0">
                <a:solidFill>
                  <a:srgbClr val="2A2A2A"/>
                </a:solidFill>
                <a:effectLst/>
                <a:ea typeface="Calibri" panose="020F0502020204030204" pitchFamily="34" charset="0"/>
                <a:cs typeface="Calibri" panose="020F0502020204030204" pitchFamily="34" charset="0"/>
              </a:rPr>
              <a:t>Admitting Participants.  </a:t>
            </a:r>
            <a:r>
              <a:rPr lang="en-US" dirty="0">
                <a:solidFill>
                  <a:srgbClr val="2A2A2A"/>
                </a:solidFill>
                <a:ea typeface="Calibri" panose="020F0502020204030204" pitchFamily="34" charset="0"/>
                <a:cs typeface="Calibri" panose="020F0502020204030204" pitchFamily="34" charset="0"/>
              </a:rPr>
              <a:t>If participants need to be admitted to the meeting</a:t>
            </a:r>
            <a:r>
              <a:rPr lang="en-US" dirty="0">
                <a:solidFill>
                  <a:srgbClr val="2A2A2A"/>
                </a:solidFill>
                <a:effectLst/>
                <a:ea typeface="Calibri" panose="020F0502020204030204" pitchFamily="34" charset="0"/>
                <a:cs typeface="Calibri" panose="020F0502020204030204" pitchFamily="34" charset="0"/>
              </a:rPr>
              <a:t>, the host/co-host will see a bubble at the bottom of the screen that asks the host to admit participants to the meeting.  </a:t>
            </a:r>
          </a:p>
          <a:p>
            <a:pPr marL="800100" lvl="1" indent="-342900">
              <a:lnSpc>
                <a:spcPct val="107000"/>
              </a:lnSpc>
              <a:buFont typeface="Courier New" panose="02070309020205020404" pitchFamily="49" charset="0"/>
              <a:buChar char="o"/>
            </a:pPr>
            <a:r>
              <a:rPr lang="en-US" dirty="0">
                <a:solidFill>
                  <a:srgbClr val="2A2A2A"/>
                </a:solidFill>
                <a:effectLst/>
                <a:ea typeface="Calibri" panose="020F0502020204030204" pitchFamily="34" charset="0"/>
                <a:cs typeface="Calibri" panose="020F0502020204030204" pitchFamily="34" charset="0"/>
              </a:rPr>
              <a:t>Until participants are admitted, they are in a “waiting room”.</a:t>
            </a:r>
          </a:p>
          <a:p>
            <a:pPr marL="800100" lvl="1" indent="-342900">
              <a:lnSpc>
                <a:spcPct val="107000"/>
              </a:lnSpc>
              <a:buFont typeface="Courier New" panose="02070309020205020404" pitchFamily="49" charset="0"/>
              <a:buChar char="o"/>
            </a:pPr>
            <a:endParaRPr lang="en-US" dirty="0">
              <a:solidFill>
                <a:srgbClr val="2A2A2A"/>
              </a:solidFill>
              <a:cs typeface="Calibri" panose="020F0502020204030204" pitchFamily="34" charset="0"/>
            </a:endParaRPr>
          </a:p>
          <a:p>
            <a:pPr marL="342900" indent="-342900">
              <a:lnSpc>
                <a:spcPct val="107000"/>
              </a:lnSpc>
              <a:buFont typeface="Arial" panose="020B0604020202020204" pitchFamily="34" charset="0"/>
              <a:buChar char="•"/>
            </a:pPr>
            <a:r>
              <a:rPr lang="en-US" b="1" dirty="0">
                <a:solidFill>
                  <a:srgbClr val="2A2A2A"/>
                </a:solidFill>
                <a:cs typeface="Calibri" panose="020F0502020204030204" pitchFamily="34" charset="0"/>
              </a:rPr>
              <a:t>End.</a:t>
            </a:r>
            <a:r>
              <a:rPr lang="en-US" dirty="0">
                <a:solidFill>
                  <a:srgbClr val="2A2A2A"/>
                </a:solidFill>
                <a:cs typeface="Calibri" panose="020F0502020204030204" pitchFamily="34" charset="0"/>
              </a:rPr>
              <a:t> </a:t>
            </a:r>
            <a:r>
              <a:rPr lang="en-US" dirty="0"/>
              <a:t>To end a meeting, simply click “End” on the lower right corner of your active Zoom meeting</a:t>
            </a:r>
          </a:p>
        </p:txBody>
      </p:sp>
      <p:pic>
        <p:nvPicPr>
          <p:cNvPr id="3" name="Picture 2">
            <a:extLst>
              <a:ext uri="{FF2B5EF4-FFF2-40B4-BE49-F238E27FC236}">
                <a16:creationId xmlns:a16="http://schemas.microsoft.com/office/drawing/2014/main" id="{E86B4172-2DD3-423C-A960-25F56EC3E86C}"/>
              </a:ext>
            </a:extLst>
          </p:cNvPr>
          <p:cNvPicPr>
            <a:picLocks noChangeAspect="1"/>
          </p:cNvPicPr>
          <p:nvPr/>
        </p:nvPicPr>
        <p:blipFill>
          <a:blip r:embed="rId2"/>
          <a:stretch>
            <a:fillRect/>
          </a:stretch>
        </p:blipFill>
        <p:spPr>
          <a:xfrm>
            <a:off x="4795935" y="6368229"/>
            <a:ext cx="7368318" cy="489473"/>
          </a:xfrm>
          <a:prstGeom prst="rect">
            <a:avLst/>
          </a:prstGeom>
        </p:spPr>
      </p:pic>
    </p:spTree>
    <p:extLst>
      <p:ext uri="{BB962C8B-B14F-4D97-AF65-F5344CB8AC3E}">
        <p14:creationId xmlns:p14="http://schemas.microsoft.com/office/powerpoint/2010/main" val="2228497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6">
            <a:extLst>
              <a:ext uri="{FF2B5EF4-FFF2-40B4-BE49-F238E27FC236}">
                <a16:creationId xmlns:a16="http://schemas.microsoft.com/office/drawing/2014/main" id="{E309EAF8-56FC-4DD3-8E48-29C247606318}"/>
              </a:ext>
            </a:extLst>
          </p:cNvPr>
          <p:cNvSpPr txBox="1"/>
          <p:nvPr/>
        </p:nvSpPr>
        <p:spPr>
          <a:xfrm>
            <a:off x="492369" y="605896"/>
            <a:ext cx="3642309" cy="564620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spc="-50">
                <a:solidFill>
                  <a:srgbClr val="FFFFFF"/>
                </a:solidFill>
                <a:latin typeface="+mj-lt"/>
                <a:ea typeface="+mj-ea"/>
                <a:cs typeface="+mj-cs"/>
              </a:rPr>
              <a:t>Breakout Rooms</a:t>
            </a:r>
            <a:endParaRPr lang="en-US" sz="4400" spc="-50" dirty="0">
              <a:solidFill>
                <a:srgbClr val="FFFFFF"/>
              </a:solidFill>
              <a:latin typeface="+mj-lt"/>
              <a:ea typeface="+mj-ea"/>
              <a:cs typeface="+mj-cs"/>
            </a:endParaRPr>
          </a:p>
        </p:txBody>
      </p:sp>
      <p:sp>
        <p:nvSpPr>
          <p:cNvPr id="8" name="TextBox 7">
            <a:extLst>
              <a:ext uri="{FF2B5EF4-FFF2-40B4-BE49-F238E27FC236}">
                <a16:creationId xmlns:a16="http://schemas.microsoft.com/office/drawing/2014/main" id="{95FEA052-57EE-4475-BC70-63B5169AC170}"/>
              </a:ext>
            </a:extLst>
          </p:cNvPr>
          <p:cNvSpPr txBox="1"/>
          <p:nvPr/>
        </p:nvSpPr>
        <p:spPr>
          <a:xfrm>
            <a:off x="4805060" y="155120"/>
            <a:ext cx="5923721" cy="1284108"/>
          </a:xfrm>
          <a:prstGeom prst="rect">
            <a:avLst/>
          </a:prstGeom>
        </p:spPr>
        <p:txBody>
          <a:bodyPr vert="horz" lIns="0" tIns="45720" rIns="0" bIns="45720" rtlCol="0" anchor="ctr">
            <a:normAutofit/>
          </a:bodyPr>
          <a:lstStyle/>
          <a:p>
            <a:pPr marL="742950" lvl="1" indent="-285750">
              <a:buFont typeface="Arial" panose="020B0604020202020204" pitchFamily="34" charset="0"/>
              <a:buChar char="•"/>
            </a:pPr>
            <a:r>
              <a:rPr lang="en-US" dirty="0"/>
              <a:t> When the break room button is clicked, a pop-up will display allowing user to choose how many rooms to create, and whether to create those rooms automatically or manually:</a:t>
            </a:r>
          </a:p>
          <a:p>
            <a:pPr marL="742950" lvl="1" indent="-285750">
              <a:buFont typeface="Arial" panose="020B0604020202020204" pitchFamily="34" charset="0"/>
              <a:buChar char="•"/>
            </a:pPr>
            <a:endParaRPr lang="en-US" dirty="0"/>
          </a:p>
          <a:p>
            <a:pPr marL="285750" indent="-285750">
              <a:lnSpc>
                <a:spcPct val="90000"/>
              </a:lnSpc>
              <a:spcAft>
                <a:spcPts val="600"/>
              </a:spcAft>
              <a:buFont typeface="Calibri" panose="020F0502020204030204" pitchFamily="34" charset="0"/>
              <a:buChar char="•"/>
            </a:pPr>
            <a:endParaRPr lang="en-US" sz="1900" dirty="0">
              <a:solidFill>
                <a:schemeClr val="tx1">
                  <a:lumMod val="75000"/>
                  <a:lumOff val="25000"/>
                </a:schemeClr>
              </a:solidFill>
            </a:endParaRPr>
          </a:p>
        </p:txBody>
      </p:sp>
      <p:pic>
        <p:nvPicPr>
          <p:cNvPr id="3" name="Picture 2">
            <a:extLst>
              <a:ext uri="{FF2B5EF4-FFF2-40B4-BE49-F238E27FC236}">
                <a16:creationId xmlns:a16="http://schemas.microsoft.com/office/drawing/2014/main" id="{E56433BB-E96B-4349-80F9-D12ECDC3A35F}"/>
              </a:ext>
            </a:extLst>
          </p:cNvPr>
          <p:cNvPicPr>
            <a:picLocks noChangeAspect="1"/>
          </p:cNvPicPr>
          <p:nvPr/>
        </p:nvPicPr>
        <p:blipFill>
          <a:blip r:embed="rId2"/>
          <a:stretch>
            <a:fillRect/>
          </a:stretch>
        </p:blipFill>
        <p:spPr>
          <a:xfrm>
            <a:off x="6887880" y="1177905"/>
            <a:ext cx="2603718" cy="1784313"/>
          </a:xfrm>
          <a:prstGeom prst="rect">
            <a:avLst/>
          </a:prstGeom>
        </p:spPr>
      </p:pic>
      <p:sp>
        <p:nvSpPr>
          <p:cNvPr id="12" name="TextBox 11">
            <a:extLst>
              <a:ext uri="{FF2B5EF4-FFF2-40B4-BE49-F238E27FC236}">
                <a16:creationId xmlns:a16="http://schemas.microsoft.com/office/drawing/2014/main" id="{E06FCF3A-7D96-46F1-B343-DCB130A14798}"/>
              </a:ext>
            </a:extLst>
          </p:cNvPr>
          <p:cNvSpPr txBox="1"/>
          <p:nvPr/>
        </p:nvSpPr>
        <p:spPr>
          <a:xfrm>
            <a:off x="5140962" y="2656484"/>
            <a:ext cx="6097554" cy="1477328"/>
          </a:xfrm>
          <a:prstGeom prst="rect">
            <a:avLst/>
          </a:prstGeom>
          <a:noFill/>
        </p:spPr>
        <p:txBody>
          <a:bodyPr wrap="square">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Select manually and group parties with their attorney if present.  The next pop-up window will allow user to manually choose assignees to rooms and edit participants in rooms.  Once finished, click “open all rooms”.  </a:t>
            </a:r>
          </a:p>
        </p:txBody>
      </p:sp>
      <p:pic>
        <p:nvPicPr>
          <p:cNvPr id="6" name="Picture 5">
            <a:extLst>
              <a:ext uri="{FF2B5EF4-FFF2-40B4-BE49-F238E27FC236}">
                <a16:creationId xmlns:a16="http://schemas.microsoft.com/office/drawing/2014/main" id="{50270B94-0E5E-4939-AE43-EEF2E8B4759B}"/>
              </a:ext>
            </a:extLst>
          </p:cNvPr>
          <p:cNvPicPr>
            <a:picLocks noChangeAspect="1"/>
          </p:cNvPicPr>
          <p:nvPr/>
        </p:nvPicPr>
        <p:blipFill>
          <a:blip r:embed="rId3"/>
          <a:stretch>
            <a:fillRect/>
          </a:stretch>
        </p:blipFill>
        <p:spPr>
          <a:xfrm>
            <a:off x="6719154" y="4095712"/>
            <a:ext cx="3220357" cy="2728754"/>
          </a:xfrm>
          <a:prstGeom prst="rect">
            <a:avLst/>
          </a:prstGeom>
        </p:spPr>
      </p:pic>
    </p:spTree>
    <p:extLst>
      <p:ext uri="{BB962C8B-B14F-4D97-AF65-F5344CB8AC3E}">
        <p14:creationId xmlns:p14="http://schemas.microsoft.com/office/powerpoint/2010/main" val="965741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6">
            <a:extLst>
              <a:ext uri="{FF2B5EF4-FFF2-40B4-BE49-F238E27FC236}">
                <a16:creationId xmlns:a16="http://schemas.microsoft.com/office/drawing/2014/main" id="{E309EAF8-56FC-4DD3-8E48-29C247606318}"/>
              </a:ext>
            </a:extLst>
          </p:cNvPr>
          <p:cNvSpPr txBox="1"/>
          <p:nvPr/>
        </p:nvSpPr>
        <p:spPr>
          <a:xfrm>
            <a:off x="492369" y="605896"/>
            <a:ext cx="3642309" cy="564620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spc="-50">
                <a:solidFill>
                  <a:srgbClr val="FFFFFF"/>
                </a:solidFill>
                <a:latin typeface="+mj-lt"/>
                <a:ea typeface="+mj-ea"/>
                <a:cs typeface="+mj-cs"/>
              </a:rPr>
              <a:t>Breakout Rooms</a:t>
            </a:r>
            <a:endParaRPr lang="en-US" sz="4400" spc="-50" dirty="0">
              <a:solidFill>
                <a:srgbClr val="FFFFFF"/>
              </a:solidFill>
              <a:latin typeface="+mj-lt"/>
              <a:ea typeface="+mj-ea"/>
              <a:cs typeface="+mj-cs"/>
            </a:endParaRPr>
          </a:p>
        </p:txBody>
      </p:sp>
      <p:sp>
        <p:nvSpPr>
          <p:cNvPr id="11" name="TextBox 10">
            <a:extLst>
              <a:ext uri="{FF2B5EF4-FFF2-40B4-BE49-F238E27FC236}">
                <a16:creationId xmlns:a16="http://schemas.microsoft.com/office/drawing/2014/main" id="{3BD41AAE-E2C1-4D92-A41D-7A8D1712D955}"/>
              </a:ext>
            </a:extLst>
          </p:cNvPr>
          <p:cNvSpPr txBox="1"/>
          <p:nvPr/>
        </p:nvSpPr>
        <p:spPr>
          <a:xfrm>
            <a:off x="5117228" y="105697"/>
            <a:ext cx="6094602" cy="2308324"/>
          </a:xfrm>
          <a:prstGeom prst="rect">
            <a:avLst/>
          </a:prstGeom>
          <a:noFill/>
        </p:spPr>
        <p:txBody>
          <a:bodyPr wrap="square">
            <a:spAutoFit/>
          </a:bodyPr>
          <a:lstStyle/>
          <a:p>
            <a:pPr marL="285750" indent="-285750">
              <a:buFont typeface="Arial" panose="020B0604020202020204" pitchFamily="34" charset="0"/>
              <a:buChar char="•"/>
            </a:pPr>
            <a:r>
              <a:rPr lang="en-US" dirty="0"/>
              <a:t>Zoom will automatically break users out into rooms, should user receive an invitation to join the breakout room, they will need to select “join” </a:t>
            </a:r>
          </a:p>
          <a:p>
            <a:pPr marL="285750" indent="-285750">
              <a:buFont typeface="Arial" panose="020B0604020202020204" pitchFamily="34" charset="0"/>
              <a:buChar char="•"/>
            </a:pPr>
            <a:r>
              <a:rPr lang="en-US" dirty="0"/>
              <a:t>Hosts/co-hosts can move between rooms between rooms to talk to different participants.  </a:t>
            </a:r>
          </a:p>
          <a:p>
            <a:pPr marL="285750" indent="-285750">
              <a:buFont typeface="Arial" panose="020B0604020202020204" pitchFamily="34" charset="0"/>
              <a:buChar char="•"/>
            </a:pPr>
            <a:r>
              <a:rPr lang="en-US" dirty="0"/>
              <a:t>When participants are ready to go back to the full group meeting, host/co-host can let participants know in a message or verbally that breakout rooms are closing. </a:t>
            </a:r>
          </a:p>
        </p:txBody>
      </p:sp>
      <p:pic>
        <p:nvPicPr>
          <p:cNvPr id="4" name="Picture 3">
            <a:extLst>
              <a:ext uri="{FF2B5EF4-FFF2-40B4-BE49-F238E27FC236}">
                <a16:creationId xmlns:a16="http://schemas.microsoft.com/office/drawing/2014/main" id="{BE8B2562-8C7F-47F6-A84D-599F05A9B50F}"/>
              </a:ext>
            </a:extLst>
          </p:cNvPr>
          <p:cNvPicPr>
            <a:picLocks noChangeAspect="1"/>
          </p:cNvPicPr>
          <p:nvPr/>
        </p:nvPicPr>
        <p:blipFill>
          <a:blip r:embed="rId2"/>
          <a:stretch>
            <a:fillRect/>
          </a:stretch>
        </p:blipFill>
        <p:spPr>
          <a:xfrm>
            <a:off x="7004806" y="2375755"/>
            <a:ext cx="2592683" cy="1872493"/>
          </a:xfrm>
          <a:prstGeom prst="rect">
            <a:avLst/>
          </a:prstGeom>
        </p:spPr>
      </p:pic>
      <p:sp>
        <p:nvSpPr>
          <p:cNvPr id="14" name="TextBox 13">
            <a:extLst>
              <a:ext uri="{FF2B5EF4-FFF2-40B4-BE49-F238E27FC236}">
                <a16:creationId xmlns:a16="http://schemas.microsoft.com/office/drawing/2014/main" id="{8A4C6919-5646-416A-AB90-BE745A935833}"/>
              </a:ext>
            </a:extLst>
          </p:cNvPr>
          <p:cNvSpPr txBox="1"/>
          <p:nvPr/>
        </p:nvSpPr>
        <p:spPr>
          <a:xfrm>
            <a:off x="5062938" y="4406832"/>
            <a:ext cx="6097554" cy="2308324"/>
          </a:xfrm>
          <a:prstGeom prst="rect">
            <a:avLst/>
          </a:prstGeom>
          <a:noFill/>
        </p:spPr>
        <p:txBody>
          <a:bodyPr wrap="square">
            <a:spAutoFit/>
          </a:bodyPr>
          <a:lstStyle/>
          <a:p>
            <a:pPr marL="285750" indent="-285750">
              <a:buFont typeface="Arial" panose="020B0604020202020204" pitchFamily="34" charset="0"/>
              <a:buChar char="•"/>
            </a:pPr>
            <a:r>
              <a:rPr lang="en-US" dirty="0"/>
              <a:t>Once participants have been notified, click “close all rooms” in the Breakout Room window.  Zoom will prompt all participants to rejoin the meeting.  A one-minute countdown starts, giving participants time to click back 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Host has ability to reopen rooms as many times as needed.</a:t>
            </a:r>
          </a:p>
        </p:txBody>
      </p:sp>
      <p:pic>
        <p:nvPicPr>
          <p:cNvPr id="10" name="Picture 9">
            <a:extLst>
              <a:ext uri="{FF2B5EF4-FFF2-40B4-BE49-F238E27FC236}">
                <a16:creationId xmlns:a16="http://schemas.microsoft.com/office/drawing/2014/main" id="{F5C9D584-EC63-4FE9-AD0B-97D3BD08CF95}"/>
              </a:ext>
            </a:extLst>
          </p:cNvPr>
          <p:cNvPicPr>
            <a:picLocks noChangeAspect="1"/>
          </p:cNvPicPr>
          <p:nvPr/>
        </p:nvPicPr>
        <p:blipFill>
          <a:blip r:embed="rId3"/>
          <a:stretch>
            <a:fillRect/>
          </a:stretch>
        </p:blipFill>
        <p:spPr>
          <a:xfrm>
            <a:off x="6388091" y="5712710"/>
            <a:ext cx="4000500" cy="342900"/>
          </a:xfrm>
          <a:prstGeom prst="rect">
            <a:avLst/>
          </a:prstGeom>
        </p:spPr>
      </p:pic>
    </p:spTree>
    <p:extLst>
      <p:ext uri="{BB962C8B-B14F-4D97-AF65-F5344CB8AC3E}">
        <p14:creationId xmlns:p14="http://schemas.microsoft.com/office/powerpoint/2010/main" val="1898760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6">
            <a:extLst>
              <a:ext uri="{FF2B5EF4-FFF2-40B4-BE49-F238E27FC236}">
                <a16:creationId xmlns:a16="http://schemas.microsoft.com/office/drawing/2014/main" id="{E309EAF8-56FC-4DD3-8E48-29C247606318}"/>
              </a:ext>
            </a:extLst>
          </p:cNvPr>
          <p:cNvSpPr txBox="1"/>
          <p:nvPr/>
        </p:nvSpPr>
        <p:spPr>
          <a:xfrm>
            <a:off x="492369" y="605896"/>
            <a:ext cx="3642309" cy="564620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spc="-50">
                <a:solidFill>
                  <a:srgbClr val="FFFFFF"/>
                </a:solidFill>
                <a:latin typeface="+mj-lt"/>
                <a:ea typeface="+mj-ea"/>
                <a:cs typeface="+mj-cs"/>
              </a:rPr>
              <a:t>Breakout Rooms</a:t>
            </a:r>
            <a:endParaRPr lang="en-US" sz="4400" spc="-50" dirty="0">
              <a:solidFill>
                <a:srgbClr val="FFFFFF"/>
              </a:solidFill>
              <a:latin typeface="+mj-lt"/>
              <a:ea typeface="+mj-ea"/>
              <a:cs typeface="+mj-cs"/>
            </a:endParaRPr>
          </a:p>
        </p:txBody>
      </p:sp>
      <p:sp>
        <p:nvSpPr>
          <p:cNvPr id="11" name="TextBox 10">
            <a:extLst>
              <a:ext uri="{FF2B5EF4-FFF2-40B4-BE49-F238E27FC236}">
                <a16:creationId xmlns:a16="http://schemas.microsoft.com/office/drawing/2014/main" id="{3BD41AAE-E2C1-4D92-A41D-7A8D1712D955}"/>
              </a:ext>
            </a:extLst>
          </p:cNvPr>
          <p:cNvSpPr txBox="1"/>
          <p:nvPr/>
        </p:nvSpPr>
        <p:spPr>
          <a:xfrm>
            <a:off x="5117228" y="105697"/>
            <a:ext cx="6094602" cy="1200329"/>
          </a:xfrm>
          <a:prstGeom prst="rect">
            <a:avLst/>
          </a:prstGeom>
          <a:noFill/>
        </p:spPr>
        <p:txBody>
          <a:bodyPr wrap="square">
            <a:spAutoFit/>
          </a:bodyPr>
          <a:lstStyle/>
          <a:p>
            <a:pPr marL="285750" indent="-285750">
              <a:buFont typeface="Arial" panose="020B0604020202020204" pitchFamily="34" charset="0"/>
              <a:buChar char="•"/>
            </a:pPr>
            <a:r>
              <a:rPr lang="en-US" dirty="0"/>
              <a:t>Host/Co-host also has the ability to place a specified time on the breakout rooms to automatically close after a certain number of minutes and can alter the countdown after closing breakout room timer:</a:t>
            </a:r>
          </a:p>
        </p:txBody>
      </p:sp>
      <p:pic>
        <p:nvPicPr>
          <p:cNvPr id="2" name="Picture 1">
            <a:extLst>
              <a:ext uri="{FF2B5EF4-FFF2-40B4-BE49-F238E27FC236}">
                <a16:creationId xmlns:a16="http://schemas.microsoft.com/office/drawing/2014/main" id="{C16999BA-E3E0-42F0-9B5C-8335348E718D}"/>
              </a:ext>
            </a:extLst>
          </p:cNvPr>
          <p:cNvPicPr>
            <a:picLocks noChangeAspect="1"/>
          </p:cNvPicPr>
          <p:nvPr/>
        </p:nvPicPr>
        <p:blipFill>
          <a:blip r:embed="rId2"/>
          <a:stretch>
            <a:fillRect/>
          </a:stretch>
        </p:blipFill>
        <p:spPr>
          <a:xfrm>
            <a:off x="6026354" y="1306026"/>
            <a:ext cx="3981450" cy="2314575"/>
          </a:xfrm>
          <a:prstGeom prst="rect">
            <a:avLst/>
          </a:prstGeom>
        </p:spPr>
      </p:pic>
      <p:sp>
        <p:nvSpPr>
          <p:cNvPr id="3" name="TextBox 2">
            <a:extLst>
              <a:ext uri="{FF2B5EF4-FFF2-40B4-BE49-F238E27FC236}">
                <a16:creationId xmlns:a16="http://schemas.microsoft.com/office/drawing/2014/main" id="{D7F586A2-2626-476B-9D9D-39D243D83CA9}"/>
              </a:ext>
            </a:extLst>
          </p:cNvPr>
          <p:cNvSpPr txBox="1"/>
          <p:nvPr/>
        </p:nvSpPr>
        <p:spPr>
          <a:xfrm>
            <a:off x="5065890" y="3690016"/>
            <a:ext cx="6094602" cy="923330"/>
          </a:xfrm>
          <a:prstGeom prst="rect">
            <a:avLst/>
          </a:prstGeom>
          <a:noFill/>
        </p:spPr>
        <p:txBody>
          <a:bodyPr wrap="square">
            <a:spAutoFit/>
          </a:bodyPr>
          <a:lstStyle/>
          <a:p>
            <a:pPr marL="285750" indent="-285750">
              <a:buFont typeface="Arial" panose="020B0604020202020204" pitchFamily="34" charset="0"/>
              <a:buChar char="•"/>
            </a:pPr>
            <a:r>
              <a:rPr lang="en-US" dirty="0"/>
              <a:t>Host/Co-host also has the ability to preassign breakout rooms prior to the session, via the meeting options on the zoom portal.</a:t>
            </a:r>
          </a:p>
        </p:txBody>
      </p:sp>
      <p:pic>
        <p:nvPicPr>
          <p:cNvPr id="5" name="Picture 4">
            <a:extLst>
              <a:ext uri="{FF2B5EF4-FFF2-40B4-BE49-F238E27FC236}">
                <a16:creationId xmlns:a16="http://schemas.microsoft.com/office/drawing/2014/main" id="{A1A2A611-0090-4C3C-91CF-EC92FFFB9D83}"/>
              </a:ext>
            </a:extLst>
          </p:cNvPr>
          <p:cNvPicPr>
            <a:picLocks noChangeAspect="1"/>
          </p:cNvPicPr>
          <p:nvPr/>
        </p:nvPicPr>
        <p:blipFill>
          <a:blip r:embed="rId3"/>
          <a:stretch>
            <a:fillRect/>
          </a:stretch>
        </p:blipFill>
        <p:spPr>
          <a:xfrm>
            <a:off x="6244724" y="4635766"/>
            <a:ext cx="3544710" cy="2052599"/>
          </a:xfrm>
          <a:prstGeom prst="rect">
            <a:avLst/>
          </a:prstGeom>
          <a:ln>
            <a:solidFill>
              <a:schemeClr val="accent1"/>
            </a:solidFill>
          </a:ln>
        </p:spPr>
      </p:pic>
    </p:spTree>
    <p:extLst>
      <p:ext uri="{BB962C8B-B14F-4D97-AF65-F5344CB8AC3E}">
        <p14:creationId xmlns:p14="http://schemas.microsoft.com/office/powerpoint/2010/main" val="244528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6" name="Straight Connector 25">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8" name="Rectangle 2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309EAF8-56FC-4DD3-8E48-29C247606318}"/>
              </a:ext>
            </a:extLst>
          </p:cNvPr>
          <p:cNvSpPr txBox="1"/>
          <p:nvPr/>
        </p:nvSpPr>
        <p:spPr>
          <a:xfrm>
            <a:off x="1097280" y="758952"/>
            <a:ext cx="10058400" cy="389216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9600" spc="-50">
                <a:solidFill>
                  <a:schemeClr val="tx1">
                    <a:lumMod val="85000"/>
                    <a:lumOff val="15000"/>
                  </a:schemeClr>
                </a:solidFill>
                <a:latin typeface="+mj-lt"/>
                <a:ea typeface="+mj-ea"/>
                <a:cs typeface="+mj-cs"/>
              </a:rPr>
              <a:t>Questions?</a:t>
            </a:r>
          </a:p>
        </p:txBody>
      </p:sp>
      <p:sp>
        <p:nvSpPr>
          <p:cNvPr id="30" name="Rectangle 29">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extBox 7">
            <a:extLst>
              <a:ext uri="{FF2B5EF4-FFF2-40B4-BE49-F238E27FC236}">
                <a16:creationId xmlns:a16="http://schemas.microsoft.com/office/drawing/2014/main" id="{95FEA052-57EE-4475-BC70-63B5169AC170}"/>
              </a:ext>
            </a:extLst>
          </p:cNvPr>
          <p:cNvSpPr txBox="1"/>
          <p:nvPr/>
        </p:nvSpPr>
        <p:spPr>
          <a:xfrm>
            <a:off x="5231958" y="605896"/>
            <a:ext cx="5923721" cy="5646208"/>
          </a:xfrm>
          <a:prstGeom prst="rect">
            <a:avLst/>
          </a:prstGeom>
        </p:spPr>
        <p:txBody>
          <a:bodyPr vert="horz" lIns="0" tIns="45720" rIns="0" bIns="45720" rtlCol="0" anchor="ctr">
            <a:normAutofit/>
          </a:bodyPr>
          <a:lstStyle/>
          <a:p>
            <a:pPr marL="285750" indent="-285750">
              <a:lnSpc>
                <a:spcPct val="90000"/>
              </a:lnSpc>
              <a:spcAft>
                <a:spcPts val="600"/>
              </a:spcAft>
              <a:buFont typeface="Calibri" panose="020F0502020204030204" pitchFamily="34" charset="0"/>
              <a:buChar char="•"/>
            </a:pPr>
            <a:endParaRPr lang="en-US" sz="2200" dirty="0">
              <a:solidFill>
                <a:schemeClr val="tx1">
                  <a:lumMod val="75000"/>
                  <a:lumOff val="25000"/>
                </a:schemeClr>
              </a:solidFill>
            </a:endParaRPr>
          </a:p>
        </p:txBody>
      </p:sp>
    </p:spTree>
    <p:extLst>
      <p:ext uri="{BB962C8B-B14F-4D97-AF65-F5344CB8AC3E}">
        <p14:creationId xmlns:p14="http://schemas.microsoft.com/office/powerpoint/2010/main" val="2540405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6" name="Straight Connector 25">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8" name="Rectangle 2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309EAF8-56FC-4DD3-8E48-29C247606318}"/>
              </a:ext>
            </a:extLst>
          </p:cNvPr>
          <p:cNvSpPr txBox="1"/>
          <p:nvPr/>
        </p:nvSpPr>
        <p:spPr>
          <a:xfrm>
            <a:off x="1097280" y="758952"/>
            <a:ext cx="10058400" cy="389216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9600" spc="-50">
                <a:solidFill>
                  <a:schemeClr val="tx1">
                    <a:lumMod val="85000"/>
                    <a:lumOff val="15000"/>
                  </a:schemeClr>
                </a:solidFill>
                <a:latin typeface="+mj-lt"/>
                <a:ea typeface="+mj-ea"/>
                <a:cs typeface="+mj-cs"/>
              </a:rPr>
              <a:t>Appendix</a:t>
            </a:r>
          </a:p>
        </p:txBody>
      </p:sp>
      <p:sp>
        <p:nvSpPr>
          <p:cNvPr id="30" name="Rectangle 29">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81000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6">
            <a:extLst>
              <a:ext uri="{FF2B5EF4-FFF2-40B4-BE49-F238E27FC236}">
                <a16:creationId xmlns:a16="http://schemas.microsoft.com/office/drawing/2014/main" id="{E309EAF8-56FC-4DD3-8E48-29C247606318}"/>
              </a:ext>
            </a:extLst>
          </p:cNvPr>
          <p:cNvSpPr txBox="1"/>
          <p:nvPr/>
        </p:nvSpPr>
        <p:spPr>
          <a:xfrm>
            <a:off x="492369" y="605896"/>
            <a:ext cx="3642309" cy="564620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spc="-50" dirty="0">
                <a:solidFill>
                  <a:srgbClr val="FFFFFF"/>
                </a:solidFill>
                <a:latin typeface="+mj-lt"/>
                <a:ea typeface="+mj-ea"/>
                <a:cs typeface="+mj-cs"/>
              </a:rPr>
              <a:t>Creating a Meeting, definitions</a:t>
            </a:r>
          </a:p>
        </p:txBody>
      </p:sp>
      <p:sp>
        <p:nvSpPr>
          <p:cNvPr id="8" name="TextBox 7">
            <a:extLst>
              <a:ext uri="{FF2B5EF4-FFF2-40B4-BE49-F238E27FC236}">
                <a16:creationId xmlns:a16="http://schemas.microsoft.com/office/drawing/2014/main" id="{95FEA052-57EE-4475-BC70-63B5169AC170}"/>
              </a:ext>
            </a:extLst>
          </p:cNvPr>
          <p:cNvSpPr txBox="1"/>
          <p:nvPr/>
        </p:nvSpPr>
        <p:spPr>
          <a:xfrm>
            <a:off x="4835841" y="0"/>
            <a:ext cx="6757743" cy="6857999"/>
          </a:xfrm>
          <a:prstGeom prst="rect">
            <a:avLst/>
          </a:prstGeom>
        </p:spPr>
        <p:txBody>
          <a:bodyPr vert="horz" lIns="0" tIns="45720" rIns="0" bIns="45720" rtlCol="0" anchor="ctr">
            <a:normAutofit fontScale="62500" lnSpcReduction="20000"/>
          </a:bodyPr>
          <a:lstStyle/>
          <a:p>
            <a:pPr marL="285750" lvl="0" indent="-285750">
              <a:buFont typeface="Arial" panose="020B0604020202020204" pitchFamily="34" charset="0"/>
              <a:buChar char="•"/>
            </a:pPr>
            <a:r>
              <a:rPr lang="en-US" b="1" dirty="0"/>
              <a:t>Topic.  </a:t>
            </a:r>
            <a:r>
              <a:rPr lang="en-US" dirty="0"/>
              <a:t>Brief description of the meeting, such as names of parties and/or parenting plan, or justice court.</a:t>
            </a:r>
          </a:p>
          <a:p>
            <a:pPr marL="285750" lvl="0" indent="-285750">
              <a:buFont typeface="Arial" panose="020B0604020202020204" pitchFamily="34" charset="0"/>
              <a:buChar char="•"/>
            </a:pPr>
            <a:endParaRPr lang="en-US" sz="2000" dirty="0"/>
          </a:p>
          <a:p>
            <a:pPr marL="285750" lvl="0" indent="-285750">
              <a:buFont typeface="Arial" panose="020B0604020202020204" pitchFamily="34" charset="0"/>
              <a:buChar char="•"/>
            </a:pPr>
            <a:r>
              <a:rPr lang="en-US" b="1" dirty="0"/>
              <a:t>Description (optional).</a:t>
            </a:r>
            <a:r>
              <a:rPr lang="en-US" dirty="0"/>
              <a:t> Specific information about the meeting.</a:t>
            </a:r>
          </a:p>
          <a:p>
            <a:pPr marL="285750" lvl="0" indent="-285750">
              <a:buFont typeface="Arial" panose="020B0604020202020204" pitchFamily="34" charset="0"/>
              <a:buChar char="•"/>
            </a:pPr>
            <a:endParaRPr lang="en-US" sz="2000" dirty="0"/>
          </a:p>
          <a:p>
            <a:pPr marL="285750" lvl="0" indent="-285750">
              <a:buFont typeface="Arial" panose="020B0604020202020204" pitchFamily="34" charset="0"/>
              <a:buChar char="•"/>
            </a:pPr>
            <a:r>
              <a:rPr lang="en-US" b="1" dirty="0"/>
              <a:t>When.  </a:t>
            </a:r>
            <a:r>
              <a:rPr lang="en-US" dirty="0"/>
              <a:t>Date and time here using the calendar and dropdown menus.</a:t>
            </a:r>
          </a:p>
          <a:p>
            <a:pPr marL="285750" lvl="0" indent="-285750">
              <a:buFont typeface="Arial" panose="020B0604020202020204" pitchFamily="34" charset="0"/>
              <a:buChar char="•"/>
            </a:pPr>
            <a:endParaRPr lang="en-US" sz="2000" dirty="0"/>
          </a:p>
          <a:p>
            <a:pPr marL="285750" lvl="0" indent="-285750">
              <a:buFont typeface="Arial" panose="020B0604020202020204" pitchFamily="34" charset="0"/>
              <a:buChar char="•"/>
            </a:pPr>
            <a:r>
              <a:rPr lang="en-US" b="1" dirty="0"/>
              <a:t>Duration.</a:t>
            </a:r>
            <a:r>
              <a:rPr lang="en-US" dirty="0"/>
              <a:t> Duration of the meeting here.  Mediations are scheduled for two hours, though they may be shorter.</a:t>
            </a:r>
          </a:p>
          <a:p>
            <a:pPr marL="285750" lvl="0" indent="-285750">
              <a:buFont typeface="Arial" panose="020B0604020202020204" pitchFamily="34" charset="0"/>
              <a:buChar char="•"/>
            </a:pPr>
            <a:endParaRPr lang="en-US" sz="2000" dirty="0"/>
          </a:p>
          <a:p>
            <a:pPr marL="285750" lvl="0" indent="-285750">
              <a:buFont typeface="Arial" panose="020B0604020202020204" pitchFamily="34" charset="0"/>
              <a:buChar char="•"/>
            </a:pPr>
            <a:r>
              <a:rPr lang="en-US" b="1" dirty="0"/>
              <a:t>Time Zone.  </a:t>
            </a:r>
            <a:r>
              <a:rPr lang="en-US" dirty="0"/>
              <a:t>Confirm that the meeting is scheduled in Mountain Time.  There is a box that may be checked to create a recurring meeting.  Please note, users should not need to create a recurring meeting, but if done, they must enter the specifics, such as a start and stop date and frequency of meeting (daily, weekly, monthly, etc.). </a:t>
            </a:r>
          </a:p>
          <a:p>
            <a:pPr marL="285750" lvl="0" indent="-285750">
              <a:buFont typeface="Arial" panose="020B0604020202020204" pitchFamily="34" charset="0"/>
              <a:buChar char="•"/>
            </a:pPr>
            <a:endParaRPr lang="en-US" sz="2000" dirty="0"/>
          </a:p>
          <a:p>
            <a:pPr marL="285750" lvl="0" indent="-285750">
              <a:buFont typeface="Arial" panose="020B0604020202020204" pitchFamily="34" charset="0"/>
              <a:buChar char="•"/>
            </a:pPr>
            <a:r>
              <a:rPr lang="en-US" b="1" dirty="0"/>
              <a:t>Registration.  </a:t>
            </a:r>
            <a:r>
              <a:rPr lang="en-US" dirty="0"/>
              <a:t>Requires meeting and/or participants are required to be registered.  Do not check this box.</a:t>
            </a:r>
          </a:p>
          <a:p>
            <a:pPr marL="285750" lvl="0" indent="-285750">
              <a:buFont typeface="Arial" panose="020B0604020202020204" pitchFamily="34" charset="0"/>
              <a:buChar char="•"/>
            </a:pPr>
            <a:endParaRPr lang="en-US" sz="2000" dirty="0"/>
          </a:p>
          <a:p>
            <a:pPr marL="285750" lvl="0" indent="-285750">
              <a:buFont typeface="Arial" panose="020B0604020202020204" pitchFamily="34" charset="0"/>
              <a:buChar char="•"/>
            </a:pPr>
            <a:r>
              <a:rPr lang="en-US" b="1" dirty="0"/>
              <a:t>Meeting ID. </a:t>
            </a:r>
            <a:r>
              <a:rPr lang="en-US" dirty="0"/>
              <a:t>Allows users to choose between an automatically generated meeting ID and their personal meeting ID.  Generate automatically is the default setting.  This does not need to be changed.</a:t>
            </a:r>
          </a:p>
          <a:p>
            <a:pPr marL="285750" lvl="0" indent="-285750">
              <a:buFont typeface="Arial" panose="020B0604020202020204" pitchFamily="34" charset="0"/>
              <a:buChar char="•"/>
            </a:pPr>
            <a:endParaRPr lang="en-US" sz="2000" dirty="0"/>
          </a:p>
          <a:p>
            <a:pPr marL="285750" lvl="0" indent="-285750">
              <a:buFont typeface="Arial" panose="020B0604020202020204" pitchFamily="34" charset="0"/>
              <a:buChar char="•"/>
            </a:pPr>
            <a:r>
              <a:rPr lang="en-US" b="1" dirty="0"/>
              <a:t>Security. </a:t>
            </a:r>
            <a:r>
              <a:rPr lang="en-US" dirty="0"/>
              <a:t>Unique meeting passcode.  Depending on how participants access the meeting, they may need to enter the passcode to join the meeting. Meeting invitations will show this number to invitees.  There is also a Waiting Room box in this field. Do not check this box.</a:t>
            </a:r>
            <a:endParaRPr lang="en-US" sz="2000" dirty="0"/>
          </a:p>
          <a:p>
            <a:r>
              <a:rPr lang="en-US" dirty="0"/>
              <a:t> </a:t>
            </a:r>
            <a:endParaRPr lang="en-US" sz="2000" dirty="0"/>
          </a:p>
          <a:p>
            <a:pPr marL="285750" lvl="0" indent="-285750">
              <a:buFont typeface="Arial" panose="020B0604020202020204" pitchFamily="34" charset="0"/>
              <a:buChar char="•"/>
            </a:pPr>
            <a:r>
              <a:rPr lang="en-US" b="1" dirty="0"/>
              <a:t>Video.  </a:t>
            </a:r>
            <a:r>
              <a:rPr lang="en-US" dirty="0"/>
              <a:t>On/off switch for both host and participant.  BE SURE THAT BOTH ARE ON.</a:t>
            </a:r>
            <a:endParaRPr lang="en-US" sz="2000" dirty="0"/>
          </a:p>
          <a:p>
            <a:pPr lvl="0"/>
            <a:endParaRPr lang="en-US" b="1" dirty="0"/>
          </a:p>
          <a:p>
            <a:pPr marL="285750" lvl="0" indent="-285750">
              <a:buFont typeface="Arial" panose="020B0604020202020204" pitchFamily="34" charset="0"/>
              <a:buChar char="•"/>
            </a:pPr>
            <a:r>
              <a:rPr lang="en-US" b="1" dirty="0"/>
              <a:t>Audio.  </a:t>
            </a:r>
            <a:r>
              <a:rPr lang="en-US" dirty="0"/>
              <a:t>Allows users to choose between telephone, computer audio, telephone and computer audio, and third-party audio.  BE SURE THAT TELEPHONE AND COMPUTER AUDIO IS SELECTED.</a:t>
            </a:r>
            <a:endParaRPr lang="en-US" sz="2000" dirty="0"/>
          </a:p>
          <a:p>
            <a:pPr lvl="0"/>
            <a:endParaRPr lang="en-US" b="1" dirty="0"/>
          </a:p>
          <a:p>
            <a:pPr marL="285750" lvl="0" indent="-285750">
              <a:buFont typeface="Arial" panose="020B0604020202020204" pitchFamily="34" charset="0"/>
              <a:buChar char="•"/>
            </a:pPr>
            <a:r>
              <a:rPr lang="en-US" b="1" dirty="0"/>
              <a:t>Meeting Options.  </a:t>
            </a:r>
            <a:r>
              <a:rPr lang="en-US" dirty="0"/>
              <a:t>This field allows users to build the following options into their meeting:</a:t>
            </a:r>
            <a:endParaRPr lang="en-US" sz="2000" dirty="0"/>
          </a:p>
          <a:p>
            <a:pPr marL="742950" lvl="1" indent="-285750">
              <a:buFont typeface="Arial" panose="020B0604020202020204" pitchFamily="34" charset="0"/>
              <a:buChar char="•"/>
            </a:pPr>
            <a:r>
              <a:rPr lang="en-US" dirty="0"/>
              <a:t>Enable join before host.  Be sure this box is checked so that participants are allowed to show up early.  If the box is not checked, zoom will restrict access to the meeting until the host is in the meeting.</a:t>
            </a:r>
            <a:endParaRPr lang="en-US" sz="2000" dirty="0"/>
          </a:p>
          <a:p>
            <a:pPr marL="742950" lvl="1" indent="-285750">
              <a:buFont typeface="Arial" panose="020B0604020202020204" pitchFamily="34" charset="0"/>
              <a:buChar char="•"/>
            </a:pPr>
            <a:r>
              <a:rPr lang="en-US" dirty="0"/>
              <a:t>Mute participants upon entry.  There is no need to check this box.</a:t>
            </a:r>
            <a:endParaRPr lang="en-US" sz="2000" dirty="0"/>
          </a:p>
          <a:p>
            <a:pPr marL="742950" lvl="1" indent="-285750">
              <a:buFont typeface="Arial" panose="020B0604020202020204" pitchFamily="34" charset="0"/>
              <a:buChar char="•"/>
            </a:pPr>
            <a:r>
              <a:rPr lang="en-US" dirty="0"/>
              <a:t>Only authenticated users can join.  There is no need to check this box.</a:t>
            </a:r>
            <a:endParaRPr lang="en-US" sz="2000" dirty="0"/>
          </a:p>
          <a:p>
            <a:pPr marL="742950" lvl="1" indent="-285750">
              <a:buFont typeface="Arial" panose="020B0604020202020204" pitchFamily="34" charset="0"/>
              <a:buChar char="•"/>
            </a:pPr>
            <a:r>
              <a:rPr lang="en-US" dirty="0"/>
              <a:t>Breakout Room preassign.  Users can create breakout rooms for parties and their attorneys here.  Because mediation meetings are usually four participants or less, it is just as easy to do this once the meeting has started.</a:t>
            </a:r>
            <a:endParaRPr lang="en-US" sz="2000" dirty="0"/>
          </a:p>
          <a:p>
            <a:pPr marL="742950" lvl="1" indent="-285750">
              <a:buFont typeface="Arial" panose="020B0604020202020204" pitchFamily="34" charset="0"/>
              <a:buChar char="•"/>
            </a:pPr>
            <a:r>
              <a:rPr lang="en-US" dirty="0"/>
              <a:t>Record the meeting automatically.  There is no need to check this box.</a:t>
            </a:r>
            <a:endParaRPr lang="en-US" sz="2000" dirty="0"/>
          </a:p>
          <a:p>
            <a:pPr lvl="0"/>
            <a:endParaRPr lang="en-US" b="1" dirty="0"/>
          </a:p>
          <a:p>
            <a:pPr marL="285750" lvl="0" indent="-285750">
              <a:buFont typeface="Arial" panose="020B0604020202020204" pitchFamily="34" charset="0"/>
              <a:buChar char="•"/>
            </a:pPr>
            <a:r>
              <a:rPr lang="en-US" b="1" dirty="0"/>
              <a:t>Alternative Hosts (optional).  </a:t>
            </a:r>
            <a:r>
              <a:rPr lang="en-US" dirty="0"/>
              <a:t>This field allows users to assign an alternative host for the meeting by entering that person’s email address.  This is useful if you are scheduling a meeting for another mediator.  </a:t>
            </a:r>
            <a:endParaRPr lang="en-US" sz="1900" dirty="0">
              <a:solidFill>
                <a:schemeClr val="tx1">
                  <a:lumMod val="75000"/>
                  <a:lumOff val="25000"/>
                </a:schemeClr>
              </a:solidFill>
            </a:endParaRPr>
          </a:p>
        </p:txBody>
      </p:sp>
    </p:spTree>
    <p:extLst>
      <p:ext uri="{BB962C8B-B14F-4D97-AF65-F5344CB8AC3E}">
        <p14:creationId xmlns:p14="http://schemas.microsoft.com/office/powerpoint/2010/main" val="2676480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309EAF8-56FC-4DD3-8E48-29C247606318}"/>
              </a:ext>
            </a:extLst>
          </p:cNvPr>
          <p:cNvSpPr txBox="1"/>
          <p:nvPr/>
        </p:nvSpPr>
        <p:spPr>
          <a:xfrm>
            <a:off x="643468" y="643467"/>
            <a:ext cx="3073550" cy="5126203"/>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4800" spc="-50">
                <a:solidFill>
                  <a:schemeClr val="tx1">
                    <a:lumMod val="75000"/>
                    <a:lumOff val="25000"/>
                  </a:schemeClr>
                </a:solidFill>
                <a:latin typeface="+mj-lt"/>
                <a:ea typeface="+mj-ea"/>
                <a:cs typeface="+mj-cs"/>
              </a:rPr>
              <a:t>Agenda</a:t>
            </a:r>
          </a:p>
        </p:txBody>
      </p:sp>
      <p:cxnSp>
        <p:nvCxnSpPr>
          <p:cNvPr id="19" name="Straight Connector 18">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5FEA052-57EE-4475-BC70-63B5169AC170}"/>
              </a:ext>
            </a:extLst>
          </p:cNvPr>
          <p:cNvSpPr txBox="1"/>
          <p:nvPr/>
        </p:nvSpPr>
        <p:spPr>
          <a:xfrm>
            <a:off x="4363786" y="621697"/>
            <a:ext cx="6791894" cy="5147973"/>
          </a:xfrm>
          <a:prstGeom prst="rect">
            <a:avLst/>
          </a:prstGeom>
        </p:spPr>
        <p:txBody>
          <a:bodyPr vert="horz" lIns="0" tIns="45720" rIns="0" bIns="45720" rtlCol="0" anchor="ctr">
            <a:normAutofit/>
          </a:bodyPr>
          <a:lstStyle/>
          <a:p>
            <a:pPr marL="285750" indent="-285750">
              <a:spcAft>
                <a:spcPts val="600"/>
              </a:spcAft>
              <a:buFont typeface="Calibri" panose="020F0502020204030204" pitchFamily="34" charset="0"/>
              <a:buChar char="•"/>
            </a:pPr>
            <a:r>
              <a:rPr lang="en-US" dirty="0">
                <a:solidFill>
                  <a:schemeClr val="tx1">
                    <a:lumMod val="75000"/>
                    <a:lumOff val="25000"/>
                  </a:schemeClr>
                </a:solidFill>
              </a:rPr>
              <a:t>Zoom Introduction</a:t>
            </a:r>
          </a:p>
          <a:p>
            <a:pPr marL="285750" indent="-285750">
              <a:spcAft>
                <a:spcPts val="600"/>
              </a:spcAft>
              <a:buFont typeface="Calibri" panose="020F0502020204030204" pitchFamily="34" charset="0"/>
              <a:buChar char="•"/>
            </a:pPr>
            <a:r>
              <a:rPr lang="en-US" dirty="0">
                <a:solidFill>
                  <a:schemeClr val="tx1">
                    <a:lumMod val="75000"/>
                    <a:lumOff val="25000"/>
                  </a:schemeClr>
                </a:solidFill>
              </a:rPr>
              <a:t>Access and Credentials</a:t>
            </a:r>
          </a:p>
          <a:p>
            <a:pPr marL="285750" indent="-285750">
              <a:spcAft>
                <a:spcPts val="600"/>
              </a:spcAft>
              <a:buFont typeface="Calibri" panose="020F0502020204030204" pitchFamily="34" charset="0"/>
              <a:buChar char="•"/>
            </a:pPr>
            <a:r>
              <a:rPr lang="en-US" dirty="0">
                <a:solidFill>
                  <a:schemeClr val="tx1">
                    <a:lumMod val="75000"/>
                    <a:lumOff val="25000"/>
                  </a:schemeClr>
                </a:solidFill>
              </a:rPr>
              <a:t>Schedule A Meeting</a:t>
            </a:r>
          </a:p>
          <a:p>
            <a:pPr marL="285750" indent="-285750">
              <a:spcAft>
                <a:spcPts val="600"/>
              </a:spcAft>
              <a:buFont typeface="Calibri" panose="020F0502020204030204" pitchFamily="34" charset="0"/>
              <a:buChar char="•"/>
            </a:pPr>
            <a:r>
              <a:rPr lang="en-US" dirty="0">
                <a:solidFill>
                  <a:schemeClr val="tx1">
                    <a:lumMod val="75000"/>
                    <a:lumOff val="25000"/>
                  </a:schemeClr>
                </a:solidFill>
              </a:rPr>
              <a:t>Inviting Participants to Meetings</a:t>
            </a:r>
          </a:p>
          <a:p>
            <a:pPr marL="285750" indent="-285750">
              <a:spcAft>
                <a:spcPts val="600"/>
              </a:spcAft>
              <a:buFont typeface="Calibri" panose="020F0502020204030204" pitchFamily="34" charset="0"/>
              <a:buChar char="•"/>
            </a:pPr>
            <a:r>
              <a:rPr lang="en-US" dirty="0">
                <a:solidFill>
                  <a:schemeClr val="tx1">
                    <a:lumMod val="75000"/>
                    <a:lumOff val="25000"/>
                  </a:schemeClr>
                </a:solidFill>
              </a:rPr>
              <a:t>Starting a Meeting</a:t>
            </a:r>
          </a:p>
          <a:p>
            <a:pPr marL="285750" indent="-285750">
              <a:spcAft>
                <a:spcPts val="600"/>
              </a:spcAft>
              <a:buFont typeface="Calibri" panose="020F0502020204030204" pitchFamily="34" charset="0"/>
              <a:buChar char="•"/>
            </a:pPr>
            <a:r>
              <a:rPr lang="en-US" dirty="0">
                <a:solidFill>
                  <a:schemeClr val="tx1">
                    <a:lumMod val="75000"/>
                    <a:lumOff val="25000"/>
                  </a:schemeClr>
                </a:solidFill>
              </a:rPr>
              <a:t>Joining a Meeting</a:t>
            </a:r>
          </a:p>
          <a:p>
            <a:pPr marL="285750" indent="-285750">
              <a:spcAft>
                <a:spcPts val="600"/>
              </a:spcAft>
              <a:buFont typeface="Calibri" panose="020F0502020204030204" pitchFamily="34" charset="0"/>
              <a:buChar char="•"/>
            </a:pPr>
            <a:r>
              <a:rPr lang="en-US" dirty="0">
                <a:solidFill>
                  <a:schemeClr val="tx1">
                    <a:lumMod val="75000"/>
                    <a:lumOff val="25000"/>
                  </a:schemeClr>
                </a:solidFill>
              </a:rPr>
              <a:t>Screen Controls</a:t>
            </a:r>
          </a:p>
          <a:p>
            <a:pPr marL="285750" indent="-285750">
              <a:spcAft>
                <a:spcPts val="600"/>
              </a:spcAft>
              <a:buFont typeface="Calibri" panose="020F0502020204030204" pitchFamily="34" charset="0"/>
              <a:buChar char="•"/>
            </a:pPr>
            <a:r>
              <a:rPr lang="en-US" dirty="0">
                <a:solidFill>
                  <a:schemeClr val="tx1">
                    <a:lumMod val="75000"/>
                    <a:lumOff val="25000"/>
                  </a:schemeClr>
                </a:solidFill>
              </a:rPr>
              <a:t>Breakout Rooms</a:t>
            </a:r>
          </a:p>
        </p:txBody>
      </p:sp>
      <p:sp>
        <p:nvSpPr>
          <p:cNvPr id="21" name="Rectangle 20">
            <a:extLst>
              <a:ext uri="{FF2B5EF4-FFF2-40B4-BE49-F238E27FC236}">
                <a16:creationId xmlns:a16="http://schemas.microsoft.com/office/drawing/2014/main" id="{14552793-7DFF-4EC7-AC69-D34A75D01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48550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6">
            <a:extLst>
              <a:ext uri="{FF2B5EF4-FFF2-40B4-BE49-F238E27FC236}">
                <a16:creationId xmlns:a16="http://schemas.microsoft.com/office/drawing/2014/main" id="{E309EAF8-56FC-4DD3-8E48-29C247606318}"/>
              </a:ext>
            </a:extLst>
          </p:cNvPr>
          <p:cNvSpPr txBox="1"/>
          <p:nvPr/>
        </p:nvSpPr>
        <p:spPr>
          <a:xfrm>
            <a:off x="492369" y="605896"/>
            <a:ext cx="3642309" cy="564620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spc="-50">
                <a:solidFill>
                  <a:srgbClr val="FFFFFF"/>
                </a:solidFill>
                <a:latin typeface="+mj-lt"/>
                <a:ea typeface="+mj-ea"/>
                <a:cs typeface="+mj-cs"/>
              </a:rPr>
              <a:t>Zoom Introduction</a:t>
            </a:r>
          </a:p>
        </p:txBody>
      </p:sp>
      <p:sp>
        <p:nvSpPr>
          <p:cNvPr id="8" name="TextBox 7">
            <a:extLst>
              <a:ext uri="{FF2B5EF4-FFF2-40B4-BE49-F238E27FC236}">
                <a16:creationId xmlns:a16="http://schemas.microsoft.com/office/drawing/2014/main" id="{95FEA052-57EE-4475-BC70-63B5169AC170}"/>
              </a:ext>
            </a:extLst>
          </p:cNvPr>
          <p:cNvSpPr txBox="1"/>
          <p:nvPr/>
        </p:nvSpPr>
        <p:spPr>
          <a:xfrm>
            <a:off x="5231958" y="605896"/>
            <a:ext cx="5923721" cy="5646208"/>
          </a:xfrm>
          <a:prstGeom prst="rect">
            <a:avLst/>
          </a:prstGeom>
        </p:spPr>
        <p:txBody>
          <a:bodyPr vert="horz" lIns="0" tIns="45720" rIns="0" bIns="45720" rtlCol="0" anchor="ctr">
            <a:normAutofit/>
          </a:bodyPr>
          <a:lstStyle/>
          <a:p>
            <a:pPr marL="285750" indent="-285750">
              <a:lnSpc>
                <a:spcPct val="90000"/>
              </a:lnSpc>
              <a:spcAft>
                <a:spcPts val="600"/>
              </a:spcAft>
              <a:buFont typeface="Calibri" panose="020F0502020204030204" pitchFamily="34" charset="0"/>
              <a:buChar char="•"/>
            </a:pPr>
            <a:r>
              <a:rPr lang="en-US" sz="1900" dirty="0">
                <a:solidFill>
                  <a:schemeClr val="tx1">
                    <a:lumMod val="75000"/>
                    <a:lumOff val="25000"/>
                  </a:schemeClr>
                </a:solidFill>
              </a:rPr>
              <a:t>Zoom is a videoconferencing platform used to conduct video conference mediations.</a:t>
            </a:r>
          </a:p>
          <a:p>
            <a:pPr marL="285750" indent="-285750">
              <a:lnSpc>
                <a:spcPct val="90000"/>
              </a:lnSpc>
              <a:spcAft>
                <a:spcPts val="600"/>
              </a:spcAft>
              <a:buFont typeface="Calibri" panose="020F0502020204030204" pitchFamily="34" charset="0"/>
              <a:buChar char="•"/>
            </a:pPr>
            <a:endParaRPr lang="en-US" sz="1900" dirty="0">
              <a:solidFill>
                <a:schemeClr val="tx1">
                  <a:lumMod val="75000"/>
                  <a:lumOff val="25000"/>
                </a:schemeClr>
              </a:solidFill>
            </a:endParaRPr>
          </a:p>
          <a:p>
            <a:pPr marL="285750" indent="-285750">
              <a:lnSpc>
                <a:spcPct val="90000"/>
              </a:lnSpc>
              <a:spcAft>
                <a:spcPts val="600"/>
              </a:spcAft>
              <a:buFont typeface="Calibri" panose="020F0502020204030204" pitchFamily="34" charset="0"/>
              <a:buChar char="•"/>
            </a:pPr>
            <a:r>
              <a:rPr lang="en-US" sz="1900" dirty="0">
                <a:solidFill>
                  <a:schemeClr val="tx1">
                    <a:lumMod val="75000"/>
                    <a:lumOff val="25000"/>
                  </a:schemeClr>
                </a:solidFill>
              </a:rPr>
              <a:t>Zoom is available on a variety of  devices, including desktop PCs, laptop computers, smart phones, tablets, etc. with an internet connection.</a:t>
            </a:r>
          </a:p>
          <a:p>
            <a:pPr marL="285750" indent="-285750">
              <a:lnSpc>
                <a:spcPct val="90000"/>
              </a:lnSpc>
              <a:spcAft>
                <a:spcPts val="600"/>
              </a:spcAft>
              <a:buFont typeface="Calibri" panose="020F0502020204030204" pitchFamily="34" charset="0"/>
              <a:buChar char="•"/>
            </a:pPr>
            <a:endParaRPr lang="en-US" sz="1900" dirty="0">
              <a:solidFill>
                <a:schemeClr val="tx1">
                  <a:lumMod val="75000"/>
                  <a:lumOff val="25000"/>
                </a:schemeClr>
              </a:solidFill>
            </a:endParaRPr>
          </a:p>
          <a:p>
            <a:pPr marL="285750" indent="-285750">
              <a:lnSpc>
                <a:spcPct val="90000"/>
              </a:lnSpc>
              <a:spcAft>
                <a:spcPts val="600"/>
              </a:spcAft>
              <a:buFont typeface="Calibri" panose="020F0502020204030204" pitchFamily="34" charset="0"/>
              <a:buChar char="•"/>
            </a:pPr>
            <a:r>
              <a:rPr lang="en-US" sz="1900" dirty="0">
                <a:solidFill>
                  <a:schemeClr val="tx1">
                    <a:lumMod val="75000"/>
                    <a:lumOff val="25000"/>
                  </a:schemeClr>
                </a:solidFill>
              </a:rPr>
              <a:t>Zoom can be used via web browser, or downloaded as an application to a device</a:t>
            </a:r>
          </a:p>
          <a:p>
            <a:pPr marL="285750" indent="-285750">
              <a:lnSpc>
                <a:spcPct val="90000"/>
              </a:lnSpc>
              <a:spcAft>
                <a:spcPts val="600"/>
              </a:spcAft>
              <a:buFont typeface="Calibri" panose="020F0502020204030204" pitchFamily="34" charset="0"/>
              <a:buChar char="•"/>
            </a:pPr>
            <a:endParaRPr lang="en-US" sz="1900" dirty="0">
              <a:solidFill>
                <a:schemeClr val="tx1">
                  <a:lumMod val="75000"/>
                  <a:lumOff val="25000"/>
                </a:schemeClr>
              </a:solidFill>
            </a:endParaRPr>
          </a:p>
          <a:p>
            <a:pPr marL="285750" indent="-285750">
              <a:lnSpc>
                <a:spcPct val="90000"/>
              </a:lnSpc>
              <a:spcAft>
                <a:spcPts val="600"/>
              </a:spcAft>
              <a:buFont typeface="Calibri" panose="020F0502020204030204" pitchFamily="34" charset="0"/>
              <a:buChar char="•"/>
            </a:pPr>
            <a:r>
              <a:rPr lang="en-US" sz="1900" dirty="0">
                <a:solidFill>
                  <a:schemeClr val="tx1">
                    <a:lumMod val="75000"/>
                    <a:lumOff val="25000"/>
                  </a:schemeClr>
                </a:solidFill>
              </a:rPr>
              <a:t>Cameras are highly encouraged, but not required for participants.  Mediator participants can simply dial in.</a:t>
            </a:r>
          </a:p>
          <a:p>
            <a:pPr marL="285750" indent="-285750">
              <a:lnSpc>
                <a:spcPct val="90000"/>
              </a:lnSpc>
              <a:spcAft>
                <a:spcPts val="600"/>
              </a:spcAft>
              <a:buFont typeface="Calibri" panose="020F0502020204030204" pitchFamily="34" charset="0"/>
              <a:buChar char="•"/>
            </a:pPr>
            <a:endParaRPr lang="en-US" sz="1900" dirty="0">
              <a:solidFill>
                <a:schemeClr val="tx1">
                  <a:lumMod val="75000"/>
                  <a:lumOff val="25000"/>
                </a:schemeClr>
              </a:solidFill>
            </a:endParaRPr>
          </a:p>
          <a:p>
            <a:pPr marL="285750" indent="-285750">
              <a:lnSpc>
                <a:spcPct val="90000"/>
              </a:lnSpc>
              <a:spcAft>
                <a:spcPts val="600"/>
              </a:spcAft>
              <a:buFont typeface="Calibri" panose="020F0502020204030204" pitchFamily="34" charset="0"/>
              <a:buChar char="•"/>
            </a:pPr>
            <a:r>
              <a:rPr lang="en-US" sz="1900" dirty="0">
                <a:solidFill>
                  <a:schemeClr val="tx1">
                    <a:lumMod val="75000"/>
                    <a:lumOff val="25000"/>
                  </a:schemeClr>
                </a:solidFill>
              </a:rPr>
              <a:t>If mediators or parties to mediation do not have access to a smartphone or a computer with a camera, microphone, and speakers, the CDRC may be able to provide access to a computer at the CDRC office.  </a:t>
            </a:r>
          </a:p>
          <a:p>
            <a:pPr marL="285750" indent="-285750">
              <a:lnSpc>
                <a:spcPct val="90000"/>
              </a:lnSpc>
              <a:spcAft>
                <a:spcPts val="600"/>
              </a:spcAft>
              <a:buFont typeface="Calibri" panose="020F0502020204030204" pitchFamily="34" charset="0"/>
              <a:buChar char="•"/>
            </a:pPr>
            <a:endParaRPr lang="en-US" sz="1900" dirty="0">
              <a:solidFill>
                <a:schemeClr val="tx1">
                  <a:lumMod val="75000"/>
                  <a:lumOff val="25000"/>
                </a:schemeClr>
              </a:solidFill>
            </a:endParaRPr>
          </a:p>
        </p:txBody>
      </p:sp>
    </p:spTree>
    <p:extLst>
      <p:ext uri="{BB962C8B-B14F-4D97-AF65-F5344CB8AC3E}">
        <p14:creationId xmlns:p14="http://schemas.microsoft.com/office/powerpoint/2010/main" val="4102182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6">
            <a:extLst>
              <a:ext uri="{FF2B5EF4-FFF2-40B4-BE49-F238E27FC236}">
                <a16:creationId xmlns:a16="http://schemas.microsoft.com/office/drawing/2014/main" id="{E309EAF8-56FC-4DD3-8E48-29C247606318}"/>
              </a:ext>
            </a:extLst>
          </p:cNvPr>
          <p:cNvSpPr txBox="1"/>
          <p:nvPr/>
        </p:nvSpPr>
        <p:spPr>
          <a:xfrm>
            <a:off x="492369" y="605896"/>
            <a:ext cx="3642309" cy="564620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spc="-50" dirty="0">
                <a:solidFill>
                  <a:srgbClr val="FFFFFF"/>
                </a:solidFill>
                <a:latin typeface="+mj-lt"/>
                <a:ea typeface="+mj-ea"/>
                <a:cs typeface="+mj-cs"/>
              </a:rPr>
              <a:t>Access and Credentials</a:t>
            </a:r>
          </a:p>
        </p:txBody>
      </p:sp>
      <p:sp>
        <p:nvSpPr>
          <p:cNvPr id="8" name="TextBox 7">
            <a:extLst>
              <a:ext uri="{FF2B5EF4-FFF2-40B4-BE49-F238E27FC236}">
                <a16:creationId xmlns:a16="http://schemas.microsoft.com/office/drawing/2014/main" id="{95FEA052-57EE-4475-BC70-63B5169AC170}"/>
              </a:ext>
            </a:extLst>
          </p:cNvPr>
          <p:cNvSpPr txBox="1"/>
          <p:nvPr/>
        </p:nvSpPr>
        <p:spPr>
          <a:xfrm>
            <a:off x="5349772" y="81504"/>
            <a:ext cx="5923721" cy="4761083"/>
          </a:xfrm>
          <a:prstGeom prst="rect">
            <a:avLst/>
          </a:prstGeom>
        </p:spPr>
        <p:txBody>
          <a:bodyPr vert="horz" lIns="0" tIns="45720" rIns="0" bIns="45720" rtlCol="0" anchor="ctr">
            <a:normAutofit/>
          </a:bodyPr>
          <a:lstStyle/>
          <a:p>
            <a:pPr marL="285750" indent="-285750">
              <a:buFont typeface="Arial" panose="020B0604020202020204" pitchFamily="34" charset="0"/>
              <a:buChar char="•"/>
            </a:pPr>
            <a:r>
              <a:rPr lang="en-US" dirty="0"/>
              <a:t>Go to </a:t>
            </a:r>
            <a:r>
              <a:rPr lang="en-US" u="sng" dirty="0">
                <a:hlinkClick r:id="rId2"/>
              </a:rPr>
              <a:t>www.zoom.us/signup</a:t>
            </a:r>
            <a:r>
              <a:rPr lang="en-US" dirty="0"/>
              <a:t> to create or log-in to a zoom account.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Log in using your existing account, or the CDRC account:</a:t>
            </a:r>
          </a:p>
          <a:p>
            <a:pPr marL="742950" lvl="1" indent="-285750">
              <a:buFont typeface="Courier New" panose="02070309020205020404" pitchFamily="49" charset="0"/>
              <a:buChar char="o"/>
            </a:pPr>
            <a:r>
              <a:rPr lang="en-US" dirty="0"/>
              <a:t>Username: </a:t>
            </a:r>
            <a:r>
              <a:rPr lang="en-US" u="sng" dirty="0">
                <a:hlinkClick r:id="rId3"/>
              </a:rPr>
              <a:t>jody.mcelravy@cdrc.org</a:t>
            </a:r>
            <a:r>
              <a:rPr lang="en-US" dirty="0"/>
              <a:t> </a:t>
            </a:r>
          </a:p>
          <a:p>
            <a:pPr marL="742950" lvl="1" indent="-285750">
              <a:buFont typeface="Courier New" panose="02070309020205020404" pitchFamily="49" charset="0"/>
              <a:buChar char="o"/>
            </a:pPr>
            <a:r>
              <a:rPr lang="en-US" dirty="0"/>
              <a:t>Password: Cally125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Once users have downloaded the program and logged in, they can create and schedule a meeting.</a:t>
            </a:r>
          </a:p>
          <a:p>
            <a:pPr marL="285750" indent="-285750">
              <a:lnSpc>
                <a:spcPct val="90000"/>
              </a:lnSpc>
              <a:spcAft>
                <a:spcPts val="600"/>
              </a:spcAft>
              <a:buFont typeface="Calibri" panose="020F0502020204030204" pitchFamily="34" charset="0"/>
              <a:buChar char="•"/>
            </a:pPr>
            <a:endParaRPr lang="en-US" sz="1900" dirty="0">
              <a:solidFill>
                <a:schemeClr val="tx1">
                  <a:lumMod val="75000"/>
                  <a:lumOff val="25000"/>
                </a:schemeClr>
              </a:solidFill>
            </a:endParaRPr>
          </a:p>
        </p:txBody>
      </p:sp>
      <p:pic>
        <p:nvPicPr>
          <p:cNvPr id="5" name="Picture 4">
            <a:extLst>
              <a:ext uri="{FF2B5EF4-FFF2-40B4-BE49-F238E27FC236}">
                <a16:creationId xmlns:a16="http://schemas.microsoft.com/office/drawing/2014/main" id="{3D7A547A-95A3-4783-BA45-6B5834A83F9D}"/>
              </a:ext>
            </a:extLst>
          </p:cNvPr>
          <p:cNvPicPr>
            <a:picLocks noChangeAspect="1"/>
          </p:cNvPicPr>
          <p:nvPr/>
        </p:nvPicPr>
        <p:blipFill>
          <a:blip r:embed="rId4"/>
          <a:stretch>
            <a:fillRect/>
          </a:stretch>
        </p:blipFill>
        <p:spPr>
          <a:xfrm>
            <a:off x="4996348" y="2578403"/>
            <a:ext cx="6842228" cy="356065"/>
          </a:xfrm>
          <a:prstGeom prst="rect">
            <a:avLst/>
          </a:prstGeom>
          <a:ln>
            <a:solidFill>
              <a:schemeClr val="accent1"/>
            </a:solidFill>
          </a:ln>
        </p:spPr>
      </p:pic>
    </p:spTree>
    <p:extLst>
      <p:ext uri="{BB962C8B-B14F-4D97-AF65-F5344CB8AC3E}">
        <p14:creationId xmlns:p14="http://schemas.microsoft.com/office/powerpoint/2010/main" val="34453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6">
            <a:extLst>
              <a:ext uri="{FF2B5EF4-FFF2-40B4-BE49-F238E27FC236}">
                <a16:creationId xmlns:a16="http://schemas.microsoft.com/office/drawing/2014/main" id="{E309EAF8-56FC-4DD3-8E48-29C247606318}"/>
              </a:ext>
            </a:extLst>
          </p:cNvPr>
          <p:cNvSpPr txBox="1"/>
          <p:nvPr/>
        </p:nvSpPr>
        <p:spPr>
          <a:xfrm>
            <a:off x="492369" y="605896"/>
            <a:ext cx="3642309" cy="564620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spc="-50" dirty="0">
                <a:solidFill>
                  <a:srgbClr val="FFFFFF"/>
                </a:solidFill>
                <a:latin typeface="+mj-lt"/>
                <a:ea typeface="+mj-ea"/>
                <a:cs typeface="+mj-cs"/>
              </a:rPr>
              <a:t>Scheduling a Meeting</a:t>
            </a:r>
          </a:p>
        </p:txBody>
      </p:sp>
      <p:sp>
        <p:nvSpPr>
          <p:cNvPr id="8" name="TextBox 7">
            <a:extLst>
              <a:ext uri="{FF2B5EF4-FFF2-40B4-BE49-F238E27FC236}">
                <a16:creationId xmlns:a16="http://schemas.microsoft.com/office/drawing/2014/main" id="{95FEA052-57EE-4475-BC70-63B5169AC170}"/>
              </a:ext>
            </a:extLst>
          </p:cNvPr>
          <p:cNvSpPr txBox="1"/>
          <p:nvPr/>
        </p:nvSpPr>
        <p:spPr>
          <a:xfrm>
            <a:off x="5140962" y="367372"/>
            <a:ext cx="5923721" cy="5646208"/>
          </a:xfrm>
          <a:prstGeom prst="rect">
            <a:avLst/>
          </a:prstGeom>
        </p:spPr>
        <p:txBody>
          <a:bodyPr vert="horz" lIns="0" tIns="45720" rIns="0" bIns="45720" rtlCol="0" anchor="ctr">
            <a:normAutofit/>
          </a:bodyPr>
          <a:lstStyle/>
          <a:p>
            <a:pPr marL="285750" indent="-285750">
              <a:buFont typeface="Arial" panose="020B0604020202020204" pitchFamily="34" charset="0"/>
              <a:buChar char="•"/>
            </a:pPr>
            <a:r>
              <a:rPr lang="en-US" dirty="0"/>
              <a:t>Once logged into Zoom, user may schedule a meeting. </a:t>
            </a:r>
          </a:p>
          <a:p>
            <a:pPr marL="285750" indent="-285750">
              <a:buFont typeface="Arial" panose="020B0604020202020204" pitchFamily="34" charset="0"/>
              <a:buChar char="•"/>
            </a:pPr>
            <a:r>
              <a:rPr lang="en-US" dirty="0"/>
              <a:t>To schedule a meeting for a later date, select “Schedule a Meeting”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Complete necessary fields, per logistics of meeting and click “Save” to secure meeting at scheduled: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lnSpc>
                <a:spcPct val="90000"/>
              </a:lnSpc>
              <a:spcAft>
                <a:spcPts val="600"/>
              </a:spcAft>
              <a:buFont typeface="Calibri" panose="020F0502020204030204" pitchFamily="34" charset="0"/>
              <a:buChar char="•"/>
            </a:pPr>
            <a:endParaRPr lang="en-US" sz="1900" dirty="0">
              <a:solidFill>
                <a:schemeClr val="tx1">
                  <a:lumMod val="75000"/>
                  <a:lumOff val="25000"/>
                </a:schemeClr>
              </a:solidFill>
            </a:endParaRPr>
          </a:p>
        </p:txBody>
      </p:sp>
      <p:pic>
        <p:nvPicPr>
          <p:cNvPr id="2" name="Picture 1">
            <a:extLst>
              <a:ext uri="{FF2B5EF4-FFF2-40B4-BE49-F238E27FC236}">
                <a16:creationId xmlns:a16="http://schemas.microsoft.com/office/drawing/2014/main" id="{5448AA41-2249-4008-B000-CB4ADCB791B1}"/>
              </a:ext>
            </a:extLst>
          </p:cNvPr>
          <p:cNvPicPr>
            <a:picLocks noChangeAspect="1"/>
          </p:cNvPicPr>
          <p:nvPr/>
        </p:nvPicPr>
        <p:blipFill>
          <a:blip r:embed="rId2"/>
          <a:stretch>
            <a:fillRect/>
          </a:stretch>
        </p:blipFill>
        <p:spPr>
          <a:xfrm>
            <a:off x="5361932" y="1084645"/>
            <a:ext cx="4581525" cy="619125"/>
          </a:xfrm>
          <a:prstGeom prst="rect">
            <a:avLst/>
          </a:prstGeom>
          <a:ln>
            <a:solidFill>
              <a:schemeClr val="accent1"/>
            </a:solidFill>
          </a:ln>
        </p:spPr>
      </p:pic>
      <p:pic>
        <p:nvPicPr>
          <p:cNvPr id="10" name="Picture 9">
            <a:extLst>
              <a:ext uri="{FF2B5EF4-FFF2-40B4-BE49-F238E27FC236}">
                <a16:creationId xmlns:a16="http://schemas.microsoft.com/office/drawing/2014/main" id="{5AF8FF96-4857-4C62-AEE3-FB62EF52D8FA}"/>
              </a:ext>
            </a:extLst>
          </p:cNvPr>
          <p:cNvPicPr>
            <a:picLocks noChangeAspect="1"/>
          </p:cNvPicPr>
          <p:nvPr/>
        </p:nvPicPr>
        <p:blipFill>
          <a:blip r:embed="rId3"/>
          <a:stretch>
            <a:fillRect/>
          </a:stretch>
        </p:blipFill>
        <p:spPr>
          <a:xfrm>
            <a:off x="5140962" y="2375245"/>
            <a:ext cx="6600825" cy="4324350"/>
          </a:xfrm>
          <a:prstGeom prst="rect">
            <a:avLst/>
          </a:prstGeom>
          <a:ln>
            <a:solidFill>
              <a:schemeClr val="accent1"/>
            </a:solidFill>
          </a:ln>
        </p:spPr>
      </p:pic>
    </p:spTree>
    <p:extLst>
      <p:ext uri="{BB962C8B-B14F-4D97-AF65-F5344CB8AC3E}">
        <p14:creationId xmlns:p14="http://schemas.microsoft.com/office/powerpoint/2010/main" val="2060158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6">
            <a:extLst>
              <a:ext uri="{FF2B5EF4-FFF2-40B4-BE49-F238E27FC236}">
                <a16:creationId xmlns:a16="http://schemas.microsoft.com/office/drawing/2014/main" id="{E309EAF8-56FC-4DD3-8E48-29C247606318}"/>
              </a:ext>
            </a:extLst>
          </p:cNvPr>
          <p:cNvSpPr txBox="1"/>
          <p:nvPr/>
        </p:nvSpPr>
        <p:spPr>
          <a:xfrm>
            <a:off x="492369" y="605896"/>
            <a:ext cx="3642309" cy="564620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spc="-50" dirty="0">
                <a:solidFill>
                  <a:srgbClr val="FFFFFF"/>
                </a:solidFill>
                <a:latin typeface="+mj-lt"/>
                <a:ea typeface="+mj-ea"/>
                <a:cs typeface="+mj-cs"/>
              </a:rPr>
              <a:t>Inviting Participants to a Meeting</a:t>
            </a:r>
          </a:p>
        </p:txBody>
      </p:sp>
      <p:sp>
        <p:nvSpPr>
          <p:cNvPr id="8" name="TextBox 7">
            <a:extLst>
              <a:ext uri="{FF2B5EF4-FFF2-40B4-BE49-F238E27FC236}">
                <a16:creationId xmlns:a16="http://schemas.microsoft.com/office/drawing/2014/main" id="{95FEA052-57EE-4475-BC70-63B5169AC170}"/>
              </a:ext>
            </a:extLst>
          </p:cNvPr>
          <p:cNvSpPr txBox="1"/>
          <p:nvPr/>
        </p:nvSpPr>
        <p:spPr>
          <a:xfrm>
            <a:off x="5231958" y="1"/>
            <a:ext cx="5923721" cy="1330434"/>
          </a:xfrm>
          <a:prstGeom prst="rect">
            <a:avLst/>
          </a:prstGeom>
        </p:spPr>
        <p:txBody>
          <a:bodyPr vert="horz" lIns="0" tIns="45720" rIns="0" bIns="45720" rtlCol="0" anchor="ctr">
            <a:normAutofit/>
          </a:bodyPr>
          <a:lstStyle/>
          <a:p>
            <a:pPr marL="285750" indent="-285750">
              <a:buFont typeface="Arial" panose="020B0604020202020204" pitchFamily="34" charset="0"/>
              <a:buChar char="•"/>
            </a:pPr>
            <a:r>
              <a:rPr lang="en-US" dirty="0"/>
              <a:t>Once meeting has been created, users can invite parties of the mediation to the meeting.  </a:t>
            </a:r>
          </a:p>
          <a:p>
            <a:pPr marL="285750" indent="-285750">
              <a:buFont typeface="Arial" panose="020B0604020202020204" pitchFamily="34" charset="0"/>
              <a:buChar char="•"/>
            </a:pPr>
            <a:r>
              <a:rPr lang="en-US" dirty="0"/>
              <a:t>Click on “Meetings” on the left side of the zoom home screen.  A list of scheduled meetings will appear. </a:t>
            </a:r>
            <a:endParaRPr lang="en-US" sz="1900" dirty="0">
              <a:solidFill>
                <a:schemeClr val="tx1">
                  <a:lumMod val="75000"/>
                  <a:lumOff val="25000"/>
                </a:schemeClr>
              </a:solidFill>
            </a:endParaRPr>
          </a:p>
        </p:txBody>
      </p:sp>
      <p:pic>
        <p:nvPicPr>
          <p:cNvPr id="2" name="Picture 1">
            <a:extLst>
              <a:ext uri="{FF2B5EF4-FFF2-40B4-BE49-F238E27FC236}">
                <a16:creationId xmlns:a16="http://schemas.microsoft.com/office/drawing/2014/main" id="{464755B7-9523-43AF-9708-908FC334988C}"/>
              </a:ext>
            </a:extLst>
          </p:cNvPr>
          <p:cNvPicPr>
            <a:picLocks noChangeAspect="1"/>
          </p:cNvPicPr>
          <p:nvPr/>
        </p:nvPicPr>
        <p:blipFill>
          <a:blip r:embed="rId2"/>
          <a:stretch>
            <a:fillRect/>
          </a:stretch>
        </p:blipFill>
        <p:spPr>
          <a:xfrm>
            <a:off x="5288097" y="1330435"/>
            <a:ext cx="5811442" cy="1915059"/>
          </a:xfrm>
          <a:prstGeom prst="rect">
            <a:avLst/>
          </a:prstGeom>
          <a:ln>
            <a:solidFill>
              <a:schemeClr val="accent1"/>
            </a:solidFill>
          </a:ln>
        </p:spPr>
      </p:pic>
      <p:sp>
        <p:nvSpPr>
          <p:cNvPr id="3" name="Rectangle 2">
            <a:extLst>
              <a:ext uri="{FF2B5EF4-FFF2-40B4-BE49-F238E27FC236}">
                <a16:creationId xmlns:a16="http://schemas.microsoft.com/office/drawing/2014/main" id="{D6D25769-3DD7-4EBD-BAF2-CC34E4C560C2}"/>
              </a:ext>
            </a:extLst>
          </p:cNvPr>
          <p:cNvSpPr/>
          <p:nvPr/>
        </p:nvSpPr>
        <p:spPr>
          <a:xfrm>
            <a:off x="5232373" y="3245494"/>
            <a:ext cx="6096000" cy="923330"/>
          </a:xfrm>
          <a:prstGeom prst="rect">
            <a:avLst/>
          </a:prstGeom>
        </p:spPr>
        <p:txBody>
          <a:bodyPr>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Click on the created meeting.  Navigate to the middle of the page and select “</a:t>
            </a:r>
            <a:r>
              <a:rPr lang="en-US" b="1" dirty="0"/>
              <a:t>copy invitation.</a:t>
            </a:r>
            <a:r>
              <a:rPr lang="en-US" dirty="0"/>
              <a:t>”</a:t>
            </a:r>
          </a:p>
        </p:txBody>
      </p:sp>
      <p:pic>
        <p:nvPicPr>
          <p:cNvPr id="4" name="Picture 3">
            <a:extLst>
              <a:ext uri="{FF2B5EF4-FFF2-40B4-BE49-F238E27FC236}">
                <a16:creationId xmlns:a16="http://schemas.microsoft.com/office/drawing/2014/main" id="{DCE5A5EC-8F47-44FC-9B3A-DA7CF4D5E93F}"/>
              </a:ext>
            </a:extLst>
          </p:cNvPr>
          <p:cNvPicPr>
            <a:picLocks noChangeAspect="1"/>
          </p:cNvPicPr>
          <p:nvPr/>
        </p:nvPicPr>
        <p:blipFill>
          <a:blip r:embed="rId3"/>
          <a:stretch>
            <a:fillRect/>
          </a:stretch>
        </p:blipFill>
        <p:spPr>
          <a:xfrm>
            <a:off x="5346582" y="4168824"/>
            <a:ext cx="5867582" cy="2284278"/>
          </a:xfrm>
          <a:prstGeom prst="rect">
            <a:avLst/>
          </a:prstGeom>
          <a:ln>
            <a:solidFill>
              <a:schemeClr val="accent1"/>
            </a:solidFill>
          </a:ln>
        </p:spPr>
      </p:pic>
    </p:spTree>
    <p:extLst>
      <p:ext uri="{BB962C8B-B14F-4D97-AF65-F5344CB8AC3E}">
        <p14:creationId xmlns:p14="http://schemas.microsoft.com/office/powerpoint/2010/main" val="784675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6">
            <a:extLst>
              <a:ext uri="{FF2B5EF4-FFF2-40B4-BE49-F238E27FC236}">
                <a16:creationId xmlns:a16="http://schemas.microsoft.com/office/drawing/2014/main" id="{E309EAF8-56FC-4DD3-8E48-29C247606318}"/>
              </a:ext>
            </a:extLst>
          </p:cNvPr>
          <p:cNvSpPr txBox="1"/>
          <p:nvPr/>
        </p:nvSpPr>
        <p:spPr>
          <a:xfrm>
            <a:off x="492369" y="605896"/>
            <a:ext cx="3642309" cy="564620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spc="-50" dirty="0">
                <a:solidFill>
                  <a:srgbClr val="FFFFFF"/>
                </a:solidFill>
                <a:latin typeface="+mj-lt"/>
                <a:ea typeface="+mj-ea"/>
                <a:cs typeface="+mj-cs"/>
              </a:rPr>
              <a:t>Inviting Participants to a Meeting</a:t>
            </a:r>
          </a:p>
        </p:txBody>
      </p:sp>
      <p:sp>
        <p:nvSpPr>
          <p:cNvPr id="5" name="Rectangle 4">
            <a:extLst>
              <a:ext uri="{FF2B5EF4-FFF2-40B4-BE49-F238E27FC236}">
                <a16:creationId xmlns:a16="http://schemas.microsoft.com/office/drawing/2014/main" id="{AA9DCD8C-22A2-45E6-9174-5DDA664C5E23}"/>
              </a:ext>
            </a:extLst>
          </p:cNvPr>
          <p:cNvSpPr/>
          <p:nvPr/>
        </p:nvSpPr>
        <p:spPr>
          <a:xfrm>
            <a:off x="4961370" y="126871"/>
            <a:ext cx="6096000" cy="646331"/>
          </a:xfrm>
          <a:prstGeom prst="rect">
            <a:avLst/>
          </a:prstGeom>
        </p:spPr>
        <p:txBody>
          <a:bodyPr>
            <a:spAutoFit/>
          </a:bodyPr>
          <a:lstStyle/>
          <a:p>
            <a:pPr marL="285750" indent="-285750">
              <a:buFont typeface="Arial" panose="020B0604020202020204" pitchFamily="34" charset="0"/>
              <a:buChar char="•"/>
            </a:pPr>
            <a:r>
              <a:rPr lang="en-US" dirty="0"/>
              <a:t>Copy and paste the meeting invitation into the email being sent to the participants.  </a:t>
            </a:r>
          </a:p>
        </p:txBody>
      </p:sp>
      <p:pic>
        <p:nvPicPr>
          <p:cNvPr id="6" name="Picture 5">
            <a:extLst>
              <a:ext uri="{FF2B5EF4-FFF2-40B4-BE49-F238E27FC236}">
                <a16:creationId xmlns:a16="http://schemas.microsoft.com/office/drawing/2014/main" id="{53E6D59F-93EC-4EB3-8782-C860FD5F77BD}"/>
              </a:ext>
            </a:extLst>
          </p:cNvPr>
          <p:cNvPicPr>
            <a:picLocks noChangeAspect="1"/>
          </p:cNvPicPr>
          <p:nvPr/>
        </p:nvPicPr>
        <p:blipFill>
          <a:blip r:embed="rId2"/>
          <a:stretch>
            <a:fillRect/>
          </a:stretch>
        </p:blipFill>
        <p:spPr>
          <a:xfrm>
            <a:off x="5326877" y="823913"/>
            <a:ext cx="4914900" cy="4752975"/>
          </a:xfrm>
          <a:prstGeom prst="rect">
            <a:avLst/>
          </a:prstGeom>
          <a:ln>
            <a:solidFill>
              <a:schemeClr val="accent1"/>
            </a:solidFill>
          </a:ln>
        </p:spPr>
      </p:pic>
      <p:sp>
        <p:nvSpPr>
          <p:cNvPr id="10" name="Rectangle 9">
            <a:extLst>
              <a:ext uri="{FF2B5EF4-FFF2-40B4-BE49-F238E27FC236}">
                <a16:creationId xmlns:a16="http://schemas.microsoft.com/office/drawing/2014/main" id="{29443E4C-5415-40E7-93AE-4F8233BCC669}"/>
              </a:ext>
            </a:extLst>
          </p:cNvPr>
          <p:cNvSpPr/>
          <p:nvPr/>
        </p:nvSpPr>
        <p:spPr>
          <a:xfrm>
            <a:off x="5064492" y="5572422"/>
            <a:ext cx="6096000" cy="923330"/>
          </a:xfrm>
          <a:prstGeom prst="rect">
            <a:avLst/>
          </a:prstGeom>
        </p:spPr>
        <p:txBody>
          <a:bodyPr>
            <a:spAutoFit/>
          </a:bodyPr>
          <a:lstStyle/>
          <a:p>
            <a:pPr marL="285750" indent="-285750">
              <a:buFont typeface="Arial" panose="020B0604020202020204" pitchFamily="34" charset="0"/>
              <a:buChar char="•"/>
            </a:pPr>
            <a:r>
              <a:rPr lang="en-US" dirty="0"/>
              <a:t>Participants who were emailed the invitation link will be join the meeting by directly clicking the link, or by phone using the information on the invitation.</a:t>
            </a:r>
          </a:p>
        </p:txBody>
      </p:sp>
    </p:spTree>
    <p:extLst>
      <p:ext uri="{BB962C8B-B14F-4D97-AF65-F5344CB8AC3E}">
        <p14:creationId xmlns:p14="http://schemas.microsoft.com/office/powerpoint/2010/main" val="1279697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6">
            <a:extLst>
              <a:ext uri="{FF2B5EF4-FFF2-40B4-BE49-F238E27FC236}">
                <a16:creationId xmlns:a16="http://schemas.microsoft.com/office/drawing/2014/main" id="{E309EAF8-56FC-4DD3-8E48-29C247606318}"/>
              </a:ext>
            </a:extLst>
          </p:cNvPr>
          <p:cNvSpPr txBox="1"/>
          <p:nvPr/>
        </p:nvSpPr>
        <p:spPr>
          <a:xfrm>
            <a:off x="492369" y="605896"/>
            <a:ext cx="3642309" cy="564620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spc="-50" dirty="0">
                <a:solidFill>
                  <a:srgbClr val="FFFFFF"/>
                </a:solidFill>
                <a:latin typeface="+mj-lt"/>
                <a:ea typeface="+mj-ea"/>
                <a:cs typeface="+mj-cs"/>
              </a:rPr>
              <a:t>Starting a Meeting</a:t>
            </a:r>
          </a:p>
        </p:txBody>
      </p:sp>
      <p:sp>
        <p:nvSpPr>
          <p:cNvPr id="8" name="TextBox 7">
            <a:extLst>
              <a:ext uri="{FF2B5EF4-FFF2-40B4-BE49-F238E27FC236}">
                <a16:creationId xmlns:a16="http://schemas.microsoft.com/office/drawing/2014/main" id="{95FEA052-57EE-4475-BC70-63B5169AC170}"/>
              </a:ext>
            </a:extLst>
          </p:cNvPr>
          <p:cNvSpPr txBox="1"/>
          <p:nvPr/>
        </p:nvSpPr>
        <p:spPr>
          <a:xfrm>
            <a:off x="5231958" y="203210"/>
            <a:ext cx="5923721" cy="666034"/>
          </a:xfrm>
          <a:prstGeom prst="rect">
            <a:avLst/>
          </a:prstGeom>
        </p:spPr>
        <p:txBody>
          <a:bodyPr vert="horz" lIns="0" tIns="45720" rIns="0" bIns="45720" rtlCol="0" anchor="ctr">
            <a:normAutofit/>
          </a:bodyPr>
          <a:lstStyle/>
          <a:p>
            <a:pPr marL="285750" lvl="0" indent="-285750">
              <a:buFont typeface="Arial" panose="020B0604020202020204" pitchFamily="34" charset="0"/>
              <a:buChar char="•"/>
            </a:pPr>
            <a:r>
              <a:rPr lang="en-US" dirty="0"/>
              <a:t>Click the Meetings icon from the menu bar on the left side of your screen.  </a:t>
            </a:r>
            <a:endParaRPr lang="en-US" sz="1900" dirty="0">
              <a:solidFill>
                <a:schemeClr val="tx1">
                  <a:lumMod val="75000"/>
                  <a:lumOff val="25000"/>
                </a:schemeClr>
              </a:solidFill>
            </a:endParaRPr>
          </a:p>
        </p:txBody>
      </p:sp>
      <p:pic>
        <p:nvPicPr>
          <p:cNvPr id="3" name="Picture 2">
            <a:extLst>
              <a:ext uri="{FF2B5EF4-FFF2-40B4-BE49-F238E27FC236}">
                <a16:creationId xmlns:a16="http://schemas.microsoft.com/office/drawing/2014/main" id="{911CAC40-C719-48D9-BFA5-DA47939B4A87}"/>
              </a:ext>
            </a:extLst>
          </p:cNvPr>
          <p:cNvPicPr>
            <a:picLocks noChangeAspect="1"/>
          </p:cNvPicPr>
          <p:nvPr/>
        </p:nvPicPr>
        <p:blipFill>
          <a:blip r:embed="rId2"/>
          <a:stretch>
            <a:fillRect/>
          </a:stretch>
        </p:blipFill>
        <p:spPr>
          <a:xfrm>
            <a:off x="5424417" y="872510"/>
            <a:ext cx="2352675" cy="1714500"/>
          </a:xfrm>
          <a:prstGeom prst="rect">
            <a:avLst/>
          </a:prstGeom>
          <a:ln>
            <a:solidFill>
              <a:schemeClr val="accent1"/>
            </a:solidFill>
          </a:ln>
        </p:spPr>
      </p:pic>
      <p:sp>
        <p:nvSpPr>
          <p:cNvPr id="4" name="Rectangle 3">
            <a:extLst>
              <a:ext uri="{FF2B5EF4-FFF2-40B4-BE49-F238E27FC236}">
                <a16:creationId xmlns:a16="http://schemas.microsoft.com/office/drawing/2014/main" id="{93A0D680-F630-42AA-8155-64B4E7B97585}"/>
              </a:ext>
            </a:extLst>
          </p:cNvPr>
          <p:cNvSpPr/>
          <p:nvPr/>
        </p:nvSpPr>
        <p:spPr>
          <a:xfrm>
            <a:off x="5140962" y="2861939"/>
            <a:ext cx="4542526" cy="369332"/>
          </a:xfrm>
          <a:prstGeom prst="rect">
            <a:avLst/>
          </a:prstGeom>
        </p:spPr>
        <p:txBody>
          <a:bodyPr wrap="none">
            <a:spAutoFit/>
          </a:bodyPr>
          <a:lstStyle/>
          <a:p>
            <a:pPr marL="285750" lvl="0" indent="-285750">
              <a:buFont typeface="Arial" panose="020B0604020202020204" pitchFamily="34" charset="0"/>
              <a:buChar char="•"/>
            </a:pPr>
            <a:r>
              <a:rPr lang="en-US" dirty="0"/>
              <a:t>Click the start button to start the meeting.</a:t>
            </a:r>
          </a:p>
        </p:txBody>
      </p:sp>
      <p:pic>
        <p:nvPicPr>
          <p:cNvPr id="5" name="Picture 4">
            <a:extLst>
              <a:ext uri="{FF2B5EF4-FFF2-40B4-BE49-F238E27FC236}">
                <a16:creationId xmlns:a16="http://schemas.microsoft.com/office/drawing/2014/main" id="{04647459-AA6B-4A07-9B47-2DC9EB5C667F}"/>
              </a:ext>
            </a:extLst>
          </p:cNvPr>
          <p:cNvPicPr>
            <a:picLocks noChangeAspect="1"/>
          </p:cNvPicPr>
          <p:nvPr/>
        </p:nvPicPr>
        <p:blipFill>
          <a:blip r:embed="rId3"/>
          <a:stretch>
            <a:fillRect/>
          </a:stretch>
        </p:blipFill>
        <p:spPr>
          <a:xfrm>
            <a:off x="4878691" y="3209791"/>
            <a:ext cx="7077541" cy="1378830"/>
          </a:xfrm>
          <a:prstGeom prst="rect">
            <a:avLst/>
          </a:prstGeom>
          <a:ln>
            <a:solidFill>
              <a:schemeClr val="accent1"/>
            </a:solidFill>
          </a:ln>
        </p:spPr>
      </p:pic>
    </p:spTree>
    <p:extLst>
      <p:ext uri="{BB962C8B-B14F-4D97-AF65-F5344CB8AC3E}">
        <p14:creationId xmlns:p14="http://schemas.microsoft.com/office/powerpoint/2010/main" val="1003011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6">
            <a:extLst>
              <a:ext uri="{FF2B5EF4-FFF2-40B4-BE49-F238E27FC236}">
                <a16:creationId xmlns:a16="http://schemas.microsoft.com/office/drawing/2014/main" id="{E309EAF8-56FC-4DD3-8E48-29C247606318}"/>
              </a:ext>
            </a:extLst>
          </p:cNvPr>
          <p:cNvSpPr txBox="1"/>
          <p:nvPr/>
        </p:nvSpPr>
        <p:spPr>
          <a:xfrm>
            <a:off x="492369" y="605896"/>
            <a:ext cx="3642309" cy="564620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spc="-50" dirty="0">
                <a:solidFill>
                  <a:srgbClr val="FFFFFF"/>
                </a:solidFill>
                <a:latin typeface="+mj-lt"/>
                <a:ea typeface="+mj-ea"/>
                <a:cs typeface="+mj-cs"/>
              </a:rPr>
              <a:t>Joining a Meeting</a:t>
            </a:r>
          </a:p>
        </p:txBody>
      </p:sp>
      <p:sp>
        <p:nvSpPr>
          <p:cNvPr id="8" name="TextBox 7">
            <a:extLst>
              <a:ext uri="{FF2B5EF4-FFF2-40B4-BE49-F238E27FC236}">
                <a16:creationId xmlns:a16="http://schemas.microsoft.com/office/drawing/2014/main" id="{95FEA052-57EE-4475-BC70-63B5169AC170}"/>
              </a:ext>
            </a:extLst>
          </p:cNvPr>
          <p:cNvSpPr txBox="1"/>
          <p:nvPr/>
        </p:nvSpPr>
        <p:spPr>
          <a:xfrm>
            <a:off x="5236771" y="243340"/>
            <a:ext cx="5923721" cy="643064"/>
          </a:xfrm>
          <a:prstGeom prst="rect">
            <a:avLst/>
          </a:prstGeom>
        </p:spPr>
        <p:txBody>
          <a:bodyPr vert="horz" lIns="0" tIns="45720" rIns="0" bIns="45720" rtlCol="0" anchor="ctr">
            <a:normAutofit/>
          </a:bodyPr>
          <a:lstStyle/>
          <a:p>
            <a:pPr marL="285750" lvl="0" indent="-285750">
              <a:buFont typeface="Arial" panose="020B0604020202020204" pitchFamily="34" charset="0"/>
              <a:buChar char="•"/>
            </a:pPr>
            <a:r>
              <a:rPr lang="en-US" dirty="0"/>
              <a:t>Click on “Join a Meeting” on the on the menu bar on the upper right side of your screen.</a:t>
            </a:r>
            <a:endParaRPr lang="en-US" sz="1900" dirty="0">
              <a:solidFill>
                <a:schemeClr val="tx1">
                  <a:lumMod val="75000"/>
                  <a:lumOff val="25000"/>
                </a:schemeClr>
              </a:solidFill>
            </a:endParaRPr>
          </a:p>
        </p:txBody>
      </p:sp>
      <p:pic>
        <p:nvPicPr>
          <p:cNvPr id="2" name="Picture 1">
            <a:extLst>
              <a:ext uri="{FF2B5EF4-FFF2-40B4-BE49-F238E27FC236}">
                <a16:creationId xmlns:a16="http://schemas.microsoft.com/office/drawing/2014/main" id="{1022AFC1-51F6-4F31-A5E6-0BB7E90E2696}"/>
              </a:ext>
            </a:extLst>
          </p:cNvPr>
          <p:cNvPicPr>
            <a:picLocks noChangeAspect="1"/>
          </p:cNvPicPr>
          <p:nvPr/>
        </p:nvPicPr>
        <p:blipFill>
          <a:blip r:embed="rId2"/>
          <a:stretch>
            <a:fillRect/>
          </a:stretch>
        </p:blipFill>
        <p:spPr>
          <a:xfrm>
            <a:off x="6419460" y="886404"/>
            <a:ext cx="3350299" cy="721356"/>
          </a:xfrm>
          <a:prstGeom prst="rect">
            <a:avLst/>
          </a:prstGeom>
          <a:ln>
            <a:solidFill>
              <a:schemeClr val="accent1"/>
            </a:solidFill>
          </a:ln>
        </p:spPr>
      </p:pic>
      <p:pic>
        <p:nvPicPr>
          <p:cNvPr id="3" name="Picture 2">
            <a:extLst>
              <a:ext uri="{FF2B5EF4-FFF2-40B4-BE49-F238E27FC236}">
                <a16:creationId xmlns:a16="http://schemas.microsoft.com/office/drawing/2014/main" id="{7886340F-82DF-4396-9CBF-865D8E91B983}"/>
              </a:ext>
            </a:extLst>
          </p:cNvPr>
          <p:cNvPicPr>
            <a:picLocks noChangeAspect="1"/>
          </p:cNvPicPr>
          <p:nvPr/>
        </p:nvPicPr>
        <p:blipFill>
          <a:blip r:embed="rId3"/>
          <a:stretch>
            <a:fillRect/>
          </a:stretch>
        </p:blipFill>
        <p:spPr>
          <a:xfrm>
            <a:off x="6828200" y="2415622"/>
            <a:ext cx="2532818" cy="1596125"/>
          </a:xfrm>
          <a:prstGeom prst="rect">
            <a:avLst/>
          </a:prstGeom>
          <a:ln>
            <a:solidFill>
              <a:schemeClr val="accent1"/>
            </a:solidFill>
          </a:ln>
        </p:spPr>
      </p:pic>
      <p:sp>
        <p:nvSpPr>
          <p:cNvPr id="4" name="Rectangle 3">
            <a:extLst>
              <a:ext uri="{FF2B5EF4-FFF2-40B4-BE49-F238E27FC236}">
                <a16:creationId xmlns:a16="http://schemas.microsoft.com/office/drawing/2014/main" id="{E2FCCCA0-9546-4D99-AB34-53FA07CB963A}"/>
              </a:ext>
            </a:extLst>
          </p:cNvPr>
          <p:cNvSpPr/>
          <p:nvPr/>
        </p:nvSpPr>
        <p:spPr>
          <a:xfrm>
            <a:off x="5067335" y="1714087"/>
            <a:ext cx="6096000" cy="671915"/>
          </a:xfrm>
          <a:prstGeom prst="rect">
            <a:avLst/>
          </a:prstGeom>
        </p:spPr>
        <p:txBody>
          <a:bodyPr>
            <a:spAutoFit/>
          </a:bodyPr>
          <a:lstStyle/>
          <a:p>
            <a:pPr marL="285750" marR="0" lvl="0" indent="-285750">
              <a:lnSpc>
                <a:spcPct val="107000"/>
              </a:lnSpc>
              <a:spcBef>
                <a:spcPts val="0"/>
              </a:spcBef>
              <a:spcAft>
                <a:spcPts val="0"/>
              </a:spcAft>
              <a:buFont typeface="Arial" panose="020B0604020202020204" pitchFamily="34" charset="0"/>
              <a:buChar char="•"/>
            </a:pPr>
            <a:r>
              <a:rPr lang="en-US" dirty="0">
                <a:solidFill>
                  <a:srgbClr val="2A2A2A"/>
                </a:solidFill>
                <a:latin typeface="Calibri" panose="020F0502020204030204" pitchFamily="34" charset="0"/>
                <a:ea typeface="Calibri" panose="020F0502020204030204" pitchFamily="34" charset="0"/>
                <a:cs typeface="Calibri" panose="020F0502020204030204" pitchFamily="34" charset="0"/>
              </a:rPr>
              <a:t>Enter the Meeting ID or personal ID number in the box.</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dirty="0">
                <a:solidFill>
                  <a:srgbClr val="2A2A2A"/>
                </a:solidFill>
                <a:latin typeface="Calibri" panose="020F0502020204030204" pitchFamily="34" charset="0"/>
                <a:ea typeface="Calibri" panose="020F0502020204030204" pitchFamily="34" charset="0"/>
                <a:cs typeface="Calibri" panose="020F0502020204030204" pitchFamily="34" charset="0"/>
              </a:rPr>
              <a:t>Click Join to join the meeting.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EB8D4E36-F35D-48F8-B0A0-3375221A37C4}"/>
              </a:ext>
            </a:extLst>
          </p:cNvPr>
          <p:cNvSpPr/>
          <p:nvPr/>
        </p:nvSpPr>
        <p:spPr>
          <a:xfrm>
            <a:off x="5236771" y="4439097"/>
            <a:ext cx="6096000" cy="407035"/>
          </a:xfrm>
          <a:prstGeom prst="rect">
            <a:avLst/>
          </a:prstGeom>
        </p:spPr>
        <p:txBody>
          <a:bodyPr>
            <a:spAutoFit/>
          </a:bodyPr>
          <a:lstStyle/>
          <a:p>
            <a:pPr marR="0" lvl="0">
              <a:lnSpc>
                <a:spcPct val="107000"/>
              </a:lnSpc>
              <a:spcBef>
                <a:spcPts val="0"/>
              </a:spcBef>
              <a:spcAft>
                <a:spcPts val="0"/>
              </a:spcAft>
            </a:pPr>
            <a:r>
              <a:rPr lang="en-US" sz="2000" dirty="0">
                <a:solidFill>
                  <a:srgbClr val="2A2A2A"/>
                </a:solidFill>
                <a:latin typeface="Calibri" panose="020F0502020204030204" pitchFamily="34" charset="0"/>
                <a:ea typeface="Calibri" panose="020F0502020204030204" pitchFamily="34" charset="0"/>
                <a:cs typeface="Calibri" panose="020F0502020204030204" pitchFamily="34" charset="0"/>
              </a:rPr>
              <a:t>–</a:t>
            </a:r>
            <a:r>
              <a:rPr lang="en-US" sz="2000" dirty="0">
                <a:solidFill>
                  <a:srgbClr val="2A2A2A"/>
                </a:solidFill>
                <a:effectLst/>
                <a:latin typeface="Calibri" panose="020F0502020204030204" pitchFamily="34" charset="0"/>
                <a:ea typeface="Calibri" panose="020F0502020204030204" pitchFamily="34" charset="0"/>
                <a:cs typeface="Calibri" panose="020F0502020204030204" pitchFamily="34" charset="0"/>
              </a:rPr>
              <a:t>OR– Simply click the link from e-mailed invitation.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4860349"/>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7854D2-C2B1-4273-BEE8-C059778BC500}">
  <ds:schemaRefs>
    <ds:schemaRef ds:uri="http://schemas.microsoft.com/sharepoint/v3/contenttype/forms"/>
  </ds:schemaRefs>
</ds:datastoreItem>
</file>

<file path=customXml/itemProps2.xml><?xml version="1.0" encoding="utf-8"?>
<ds:datastoreItem xmlns:ds="http://schemas.openxmlformats.org/officeDocument/2006/customXml" ds:itemID="{00646C36-D994-4DBD-9A53-9B2DFD8D7208}">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A2A4E875-040F-4F4E-A5A7-1188084B7F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1817</Words>
  <Application>Microsoft Office PowerPoint</Application>
  <PresentationFormat>Widescreen</PresentationFormat>
  <Paragraphs>153</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Bookman Old Style</vt:lpstr>
      <vt:lpstr>Calibri</vt:lpstr>
      <vt:lpstr>Courier New</vt:lpstr>
      <vt:lpstr>Franklin Gothic Book</vt:lpstr>
      <vt:lpstr>Symbol</vt:lpstr>
      <vt:lpstr>1_RetrospectVTI</vt:lpstr>
      <vt:lpstr>Zoom Training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2020-08-04T23:37:17Z</dcterms:created>
  <dcterms:modified xsi:type="dcterms:W3CDTF">2020-09-23T18:50:14Z</dcterms:modified>
</cp:coreProperties>
</file>